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2" charset="1" panose="020F0502020204030203"/>
      <p:regular r:id="rId10"/>
    </p:embeddedFont>
    <p:embeddedFont>
      <p:font typeface="Lato 2 Bold" charset="1" panose="020F0502020204030203"/>
      <p:regular r:id="rId11"/>
    </p:embeddedFont>
    <p:embeddedFont>
      <p:font typeface="Lato 2 Italics" charset="1" panose="020F0502020204030203"/>
      <p:regular r:id="rId12"/>
    </p:embeddedFont>
    <p:embeddedFont>
      <p:font typeface="Lato 2 Bold Italics" charset="1" panose="020F0502020204030203"/>
      <p:regular r:id="rId13"/>
    </p:embeddedFont>
    <p:embeddedFont>
      <p:font typeface="Horizon" charset="1" panose="02000500000000000000"/>
      <p:regular r:id="rId14"/>
    </p:embeddedFont>
    <p:embeddedFont>
      <p:font typeface="Dekko" charset="1" panose="000005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Sarabun" charset="1" panose="00000500000000000000"/>
      <p:regular r:id="rId22"/>
    </p:embeddedFont>
    <p:embeddedFont>
      <p:font typeface="Sarabun Bold" charset="1" panose="00000800000000000000"/>
      <p:regular r:id="rId23"/>
    </p:embeddedFont>
    <p:embeddedFont>
      <p:font typeface="Sarabun Italics" charset="1" panose="00000500000000000000"/>
      <p:regular r:id="rId24"/>
    </p:embeddedFont>
    <p:embeddedFont>
      <p:font typeface="Sarabun Bold Italics" charset="1" panose="00000800000000000000"/>
      <p:regular r:id="rId25"/>
    </p:embeddedFont>
    <p:embeddedFont>
      <p:font typeface="Sarabun Thin" charset="1" panose="00000300000000000000"/>
      <p:regular r:id="rId26"/>
    </p:embeddedFont>
    <p:embeddedFont>
      <p:font typeface="Sarabun Thin Italics" charset="1" panose="00000300000000000000"/>
      <p:regular r:id="rId27"/>
    </p:embeddedFont>
    <p:embeddedFont>
      <p:font typeface="Sarabun Light" charset="1" panose="00000400000000000000"/>
      <p:regular r:id="rId28"/>
    </p:embeddedFont>
    <p:embeddedFont>
      <p:font typeface="Sarabun Light Italics" charset="1" panose="00000400000000000000"/>
      <p:regular r:id="rId29"/>
    </p:embeddedFont>
    <p:embeddedFont>
      <p:font typeface="Sarabun Semi-Bold" charset="1" panose="00000700000000000000"/>
      <p:regular r:id="rId30"/>
    </p:embeddedFont>
    <p:embeddedFont>
      <p:font typeface="Sarabun Semi-Bold Italics" charset="1" panose="00000700000000000000"/>
      <p:regular r:id="rId31"/>
    </p:embeddedFont>
    <p:embeddedFont>
      <p:font typeface="Sarabun Ultra-Bold" charset="1" panose="00000900000000000000"/>
      <p:regular r:id="rId32"/>
    </p:embeddedFont>
    <p:embeddedFont>
      <p:font typeface="Sarabun Ultra-Bold Italics" charset="1" panose="00000900000000000000"/>
      <p:regular r:id="rId33"/>
    </p:embeddedFont>
    <p:embeddedFont>
      <p:font typeface="Lato 1" charset="1" panose="020F0502020204030203"/>
      <p:regular r:id="rId34"/>
    </p:embeddedFont>
    <p:embeddedFont>
      <p:font typeface="Lato 1 Bold" charset="1" panose="020F0502020204030203"/>
      <p:regular r:id="rId35"/>
    </p:embeddedFont>
    <p:embeddedFont>
      <p:font typeface="Lato 1 Italics" charset="1" panose="020F0502020204030203"/>
      <p:regular r:id="rId36"/>
    </p:embeddedFont>
    <p:embeddedFont>
      <p:font typeface="Lato 1 Bold Italics" charset="1" panose="020F0502020204030203"/>
      <p:regular r:id="rId37"/>
    </p:embeddedFont>
    <p:embeddedFont>
      <p:font typeface="Lato 1 Thin" charset="1" panose="020F0502020204030203"/>
      <p:regular r:id="rId38"/>
    </p:embeddedFont>
    <p:embeddedFont>
      <p:font typeface="Lato 1 Thin Italics" charset="1" panose="020F0502020204030203"/>
      <p:regular r:id="rId39"/>
    </p:embeddedFont>
    <p:embeddedFont>
      <p:font typeface="Lato 1 Light" charset="1" panose="020F0502020204030203"/>
      <p:regular r:id="rId40"/>
    </p:embeddedFont>
    <p:embeddedFont>
      <p:font typeface="Lato 1 Light Italics" charset="1" panose="020F0502020204030203"/>
      <p:regular r:id="rId41"/>
    </p:embeddedFont>
    <p:embeddedFont>
      <p:font typeface="Lato 1 Heavy" charset="1" panose="020F0502020204030203"/>
      <p:regular r:id="rId42"/>
    </p:embeddedFont>
    <p:embeddedFont>
      <p:font typeface="Lato 1 Heavy Italics" charset="1" panose="020F05020202040302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63" Target="slides/slide20.xml" Type="http://schemas.openxmlformats.org/officeDocument/2006/relationships/slide"/><Relationship Id="rId64" Target="slides/slide21.xml" Type="http://schemas.openxmlformats.org/officeDocument/2006/relationships/slide"/><Relationship Id="rId65" Target="slides/slide22.xml" Type="http://schemas.openxmlformats.org/officeDocument/2006/relationships/slide"/><Relationship Id="rId66" Target="slides/slide23.xml" Type="http://schemas.openxmlformats.org/officeDocument/2006/relationships/slide"/><Relationship Id="rId67" Target="slides/slide24.xml" Type="http://schemas.openxmlformats.org/officeDocument/2006/relationships/slide"/><Relationship Id="rId68" Target="slides/slide25.xml" Type="http://schemas.openxmlformats.org/officeDocument/2006/relationships/slide"/><Relationship Id="rId69" Target="slides/slide26.xml" Type="http://schemas.openxmlformats.org/officeDocument/2006/relationships/slide"/><Relationship Id="rId7" Target="fonts/font7.fntdata" Type="http://schemas.openxmlformats.org/officeDocument/2006/relationships/font"/><Relationship Id="rId70" Target="slides/slide27.xml" Type="http://schemas.openxmlformats.org/officeDocument/2006/relationships/slide"/><Relationship Id="rId71" Target="slides/slide28.xml" Type="http://schemas.openxmlformats.org/officeDocument/2006/relationships/slide"/><Relationship Id="rId72" Target="slides/slide29.xml" Type="http://schemas.openxmlformats.org/officeDocument/2006/relationships/slide"/><Relationship Id="rId73" Target="slides/slide30.xml" Type="http://schemas.openxmlformats.org/officeDocument/2006/relationships/slide"/><Relationship Id="rId74" Target="slides/slide31.xml" Type="http://schemas.openxmlformats.org/officeDocument/2006/relationships/slide"/><Relationship Id="rId75" Target="slides/slide32.xml" Type="http://schemas.openxmlformats.org/officeDocument/2006/relationships/slide"/><Relationship Id="rId76" Target="slides/slide33.xml" Type="http://schemas.openxmlformats.org/officeDocument/2006/relationships/slide"/><Relationship Id="rId77" Target="slides/slide3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0775" y="-1299127"/>
            <a:ext cx="13146451" cy="14917958"/>
          </a:xfrm>
          <a:custGeom>
            <a:avLst/>
            <a:gdLst/>
            <a:ahLst/>
            <a:cxnLst/>
            <a:rect r="r" b="b" t="t" l="l"/>
            <a:pathLst>
              <a:path h="14917958" w="13146451">
                <a:moveTo>
                  <a:pt x="0" y="0"/>
                </a:moveTo>
                <a:lnTo>
                  <a:pt x="13146450" y="0"/>
                </a:lnTo>
                <a:lnTo>
                  <a:pt x="13146450" y="14917958"/>
                </a:lnTo>
                <a:lnTo>
                  <a:pt x="0" y="1491795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37471" y="3270822"/>
            <a:ext cx="8413058" cy="2238360"/>
          </a:xfrm>
          <a:prstGeom prst="rect">
            <a:avLst/>
          </a:prstGeom>
        </p:spPr>
        <p:txBody>
          <a:bodyPr anchor="t" rtlCol="false" tIns="0" lIns="0" bIns="0" rIns="0">
            <a:spAutoFit/>
          </a:bodyPr>
          <a:lstStyle/>
          <a:p>
            <a:pPr algn="ctr">
              <a:lnSpc>
                <a:spcPts val="16202"/>
              </a:lnSpc>
            </a:pPr>
            <a:r>
              <a:rPr lang="en-US" sz="18003">
                <a:solidFill>
                  <a:srgbClr val="1D2E48"/>
                </a:solidFill>
                <a:latin typeface="Sarabun"/>
              </a:rPr>
              <a:t>LOAN </a:t>
            </a:r>
          </a:p>
        </p:txBody>
      </p:sp>
      <p:sp>
        <p:nvSpPr>
          <p:cNvPr name="TextBox 4" id="4"/>
          <p:cNvSpPr txBox="true"/>
          <p:nvPr/>
        </p:nvSpPr>
        <p:spPr>
          <a:xfrm rot="0">
            <a:off x="342644" y="5648325"/>
            <a:ext cx="17602713" cy="2238360"/>
          </a:xfrm>
          <a:prstGeom prst="rect">
            <a:avLst/>
          </a:prstGeom>
        </p:spPr>
        <p:txBody>
          <a:bodyPr anchor="t" rtlCol="false" tIns="0" lIns="0" bIns="0" rIns="0">
            <a:spAutoFit/>
          </a:bodyPr>
          <a:lstStyle/>
          <a:p>
            <a:pPr algn="ctr">
              <a:lnSpc>
                <a:spcPts val="16202"/>
              </a:lnSpc>
            </a:pPr>
            <a:r>
              <a:rPr lang="en-US" sz="18003">
                <a:solidFill>
                  <a:srgbClr val="1D2E48"/>
                </a:solidFill>
                <a:latin typeface="Sarabun"/>
              </a:rPr>
              <a:t>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30432" y="4326991"/>
            <a:ext cx="16027136" cy="118099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a:rPr>
              <a:t>DATA PREPROCESSING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36712" y="617220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6073" y="361723"/>
            <a:ext cx="8055609" cy="8055609"/>
          </a:xfrm>
          <a:custGeom>
            <a:avLst/>
            <a:gdLst/>
            <a:ahLst/>
            <a:cxnLst/>
            <a:rect r="r" b="b" t="t" l="l"/>
            <a:pathLst>
              <a:path h="8055609" w="8055609">
                <a:moveTo>
                  <a:pt x="0" y="0"/>
                </a:moveTo>
                <a:lnTo>
                  <a:pt x="8055610" y="0"/>
                </a:lnTo>
                <a:lnTo>
                  <a:pt x="8055610" y="8055610"/>
                </a:lnTo>
                <a:lnTo>
                  <a:pt x="0" y="8055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2276" y="1775876"/>
            <a:ext cx="6763204" cy="5227304"/>
          </a:xfrm>
          <a:custGeom>
            <a:avLst/>
            <a:gdLst/>
            <a:ahLst/>
            <a:cxnLst/>
            <a:rect r="r" b="b" t="t" l="l"/>
            <a:pathLst>
              <a:path h="5227304" w="6763204">
                <a:moveTo>
                  <a:pt x="0" y="0"/>
                </a:moveTo>
                <a:lnTo>
                  <a:pt x="6763204" y="0"/>
                </a:lnTo>
                <a:lnTo>
                  <a:pt x="6763204" y="5227304"/>
                </a:lnTo>
                <a:lnTo>
                  <a:pt x="0" y="5227304"/>
                </a:lnTo>
                <a:lnTo>
                  <a:pt x="0" y="0"/>
                </a:lnTo>
                <a:close/>
              </a:path>
            </a:pathLst>
          </a:custGeom>
          <a:blipFill>
            <a:blip r:embed="rId6"/>
            <a:stretch>
              <a:fillRect l="0" t="0" r="-19938" b="0"/>
            </a:stretch>
          </a:blipFill>
        </p:spPr>
      </p:sp>
      <p:sp>
        <p:nvSpPr>
          <p:cNvPr name="Freeform 6" id="6"/>
          <p:cNvSpPr/>
          <p:nvPr/>
        </p:nvSpPr>
        <p:spPr>
          <a:xfrm flipH="false" flipV="false" rot="0">
            <a:off x="9874026" y="1775876"/>
            <a:ext cx="7787677" cy="7787677"/>
          </a:xfrm>
          <a:custGeom>
            <a:avLst/>
            <a:gdLst/>
            <a:ahLst/>
            <a:cxnLst/>
            <a:rect r="r" b="b" t="t" l="l"/>
            <a:pathLst>
              <a:path h="7787677" w="7787677">
                <a:moveTo>
                  <a:pt x="0" y="0"/>
                </a:moveTo>
                <a:lnTo>
                  <a:pt x="7787677" y="0"/>
                </a:lnTo>
                <a:lnTo>
                  <a:pt x="7787677" y="7787677"/>
                </a:lnTo>
                <a:lnTo>
                  <a:pt x="0" y="7787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11131" y="2876614"/>
            <a:ext cx="6889327" cy="5947407"/>
          </a:xfrm>
          <a:custGeom>
            <a:avLst/>
            <a:gdLst/>
            <a:ahLst/>
            <a:cxnLst/>
            <a:rect r="r" b="b" t="t" l="l"/>
            <a:pathLst>
              <a:path h="5947407" w="6889327">
                <a:moveTo>
                  <a:pt x="0" y="0"/>
                </a:moveTo>
                <a:lnTo>
                  <a:pt x="6889327" y="0"/>
                </a:lnTo>
                <a:lnTo>
                  <a:pt x="6889327" y="5947407"/>
                </a:lnTo>
                <a:lnTo>
                  <a:pt x="0" y="5947407"/>
                </a:lnTo>
                <a:lnTo>
                  <a:pt x="0" y="0"/>
                </a:lnTo>
                <a:close/>
              </a:path>
            </a:pathLst>
          </a:custGeom>
          <a:blipFill>
            <a:blip r:embed="rId7"/>
            <a:stretch>
              <a:fillRect l="-6050" t="0" r="-8418" b="0"/>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36712" y="617220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6073" y="361723"/>
            <a:ext cx="8055609" cy="8055609"/>
          </a:xfrm>
          <a:custGeom>
            <a:avLst/>
            <a:gdLst/>
            <a:ahLst/>
            <a:cxnLst/>
            <a:rect r="r" b="b" t="t" l="l"/>
            <a:pathLst>
              <a:path h="8055609" w="8055609">
                <a:moveTo>
                  <a:pt x="0" y="0"/>
                </a:moveTo>
                <a:lnTo>
                  <a:pt x="8055610" y="0"/>
                </a:lnTo>
                <a:lnTo>
                  <a:pt x="8055610" y="8055610"/>
                </a:lnTo>
                <a:lnTo>
                  <a:pt x="0" y="8055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874026" y="1775876"/>
            <a:ext cx="7787677" cy="7787677"/>
          </a:xfrm>
          <a:custGeom>
            <a:avLst/>
            <a:gdLst/>
            <a:ahLst/>
            <a:cxnLst/>
            <a:rect r="r" b="b" t="t" l="l"/>
            <a:pathLst>
              <a:path h="7787677" w="7787677">
                <a:moveTo>
                  <a:pt x="0" y="0"/>
                </a:moveTo>
                <a:lnTo>
                  <a:pt x="7787677" y="0"/>
                </a:lnTo>
                <a:lnTo>
                  <a:pt x="7787677" y="7787677"/>
                </a:lnTo>
                <a:lnTo>
                  <a:pt x="0" y="7787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06665" y="1630888"/>
            <a:ext cx="6994427" cy="5869673"/>
          </a:xfrm>
          <a:custGeom>
            <a:avLst/>
            <a:gdLst/>
            <a:ahLst/>
            <a:cxnLst/>
            <a:rect r="r" b="b" t="t" l="l"/>
            <a:pathLst>
              <a:path h="5869673" w="6994427">
                <a:moveTo>
                  <a:pt x="0" y="0"/>
                </a:moveTo>
                <a:lnTo>
                  <a:pt x="6994427" y="0"/>
                </a:lnTo>
                <a:lnTo>
                  <a:pt x="6994427" y="5869673"/>
                </a:lnTo>
                <a:lnTo>
                  <a:pt x="0" y="5869673"/>
                </a:lnTo>
                <a:lnTo>
                  <a:pt x="0" y="0"/>
                </a:lnTo>
                <a:close/>
              </a:path>
            </a:pathLst>
          </a:custGeom>
          <a:blipFill>
            <a:blip r:embed="rId6"/>
            <a:stretch>
              <a:fillRect l="-4923" t="0" r="-10105" b="0"/>
            </a:stretch>
          </a:blipFill>
        </p:spPr>
      </p:sp>
      <p:sp>
        <p:nvSpPr>
          <p:cNvPr name="Freeform 7" id="7"/>
          <p:cNvSpPr/>
          <p:nvPr/>
        </p:nvSpPr>
        <p:spPr>
          <a:xfrm flipH="false" flipV="false" rot="0">
            <a:off x="10475787" y="3028193"/>
            <a:ext cx="6971661" cy="5389140"/>
          </a:xfrm>
          <a:custGeom>
            <a:avLst/>
            <a:gdLst/>
            <a:ahLst/>
            <a:cxnLst/>
            <a:rect r="r" b="b" t="t" l="l"/>
            <a:pathLst>
              <a:path h="5389140" w="6971661">
                <a:moveTo>
                  <a:pt x="0" y="0"/>
                </a:moveTo>
                <a:lnTo>
                  <a:pt x="6971662" y="0"/>
                </a:lnTo>
                <a:lnTo>
                  <a:pt x="6971662" y="5389140"/>
                </a:lnTo>
                <a:lnTo>
                  <a:pt x="0" y="5389140"/>
                </a:lnTo>
                <a:lnTo>
                  <a:pt x="0" y="0"/>
                </a:lnTo>
                <a:close/>
              </a:path>
            </a:pathLst>
          </a:custGeom>
          <a:blipFill>
            <a:blip r:embed="rId7"/>
            <a:stretch>
              <a:fillRect l="-8834" t="0" r="-455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36712" y="6172200"/>
            <a:ext cx="3451288" cy="4114800"/>
          </a:xfrm>
          <a:custGeom>
            <a:avLst/>
            <a:gdLst/>
            <a:ahLst/>
            <a:cxnLst/>
            <a:rect r="r" b="b" t="t" l="l"/>
            <a:pathLst>
              <a:path h="4114800" w="3451288">
                <a:moveTo>
                  <a:pt x="0" y="0"/>
                </a:moveTo>
                <a:lnTo>
                  <a:pt x="3451288" y="0"/>
                </a:lnTo>
                <a:lnTo>
                  <a:pt x="3451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44367" y="1028700"/>
            <a:ext cx="8055609" cy="8055609"/>
          </a:xfrm>
          <a:custGeom>
            <a:avLst/>
            <a:gdLst/>
            <a:ahLst/>
            <a:cxnLst/>
            <a:rect r="r" b="b" t="t" l="l"/>
            <a:pathLst>
              <a:path h="8055609" w="8055609">
                <a:moveTo>
                  <a:pt x="0" y="0"/>
                </a:moveTo>
                <a:lnTo>
                  <a:pt x="8055610" y="0"/>
                </a:lnTo>
                <a:lnTo>
                  <a:pt x="8055610" y="8055609"/>
                </a:lnTo>
                <a:lnTo>
                  <a:pt x="0" y="8055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326309" y="2433398"/>
            <a:ext cx="7254787" cy="5796202"/>
          </a:xfrm>
          <a:custGeom>
            <a:avLst/>
            <a:gdLst/>
            <a:ahLst/>
            <a:cxnLst/>
            <a:rect r="r" b="b" t="t" l="l"/>
            <a:pathLst>
              <a:path h="5796202" w="7254787">
                <a:moveTo>
                  <a:pt x="0" y="0"/>
                </a:moveTo>
                <a:lnTo>
                  <a:pt x="7254788" y="0"/>
                </a:lnTo>
                <a:lnTo>
                  <a:pt x="7254788" y="5796202"/>
                </a:lnTo>
                <a:lnTo>
                  <a:pt x="0" y="5796202"/>
                </a:lnTo>
                <a:lnTo>
                  <a:pt x="0" y="0"/>
                </a:lnTo>
                <a:close/>
              </a:path>
            </a:pathLst>
          </a:custGeom>
          <a:blipFill>
            <a:blip r:embed="rId6"/>
            <a:stretch>
              <a:fillRect l="0" t="0" r="-5246"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3502806"/>
            <a:ext cx="18288000" cy="2276255"/>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a:rPr>
              <a:t>Model Development and 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AutoShape 2" id="2"/>
          <p:cNvSpPr/>
          <p:nvPr/>
        </p:nvSpPr>
        <p:spPr>
          <a:xfrm rot="0">
            <a:off x="8916724" y="0"/>
            <a:ext cx="9371276" cy="10287000"/>
          </a:xfrm>
          <a:prstGeom prst="rect">
            <a:avLst/>
          </a:prstGeom>
          <a:solidFill>
            <a:srgbClr val="FFFFFF"/>
          </a:solidFill>
        </p:spPr>
      </p:sp>
      <p:sp>
        <p:nvSpPr>
          <p:cNvPr name="AutoShape 3" id="3"/>
          <p:cNvSpPr/>
          <p:nvPr/>
        </p:nvSpPr>
        <p:spPr>
          <a:xfrm>
            <a:off x="428757" y="1294555"/>
            <a:ext cx="6407944"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028700" y="9879834"/>
            <a:ext cx="4599695" cy="407166"/>
            <a:chOff x="0" y="0"/>
            <a:chExt cx="3752725" cy="332192"/>
          </a:xfrm>
        </p:grpSpPr>
        <p:sp>
          <p:nvSpPr>
            <p:cNvPr name="Freeform 5" id="5"/>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sp>
        <p:nvSpPr>
          <p:cNvPr name="Freeform 6" id="6"/>
          <p:cNvSpPr/>
          <p:nvPr/>
        </p:nvSpPr>
        <p:spPr>
          <a:xfrm flipH="false" flipV="false" rot="0">
            <a:off x="8916724" y="2009123"/>
            <a:ext cx="9125328" cy="6391084"/>
          </a:xfrm>
          <a:custGeom>
            <a:avLst/>
            <a:gdLst/>
            <a:ahLst/>
            <a:cxnLst/>
            <a:rect r="r" b="b" t="t" l="l"/>
            <a:pathLst>
              <a:path h="6391084" w="9125328">
                <a:moveTo>
                  <a:pt x="0" y="0"/>
                </a:moveTo>
                <a:lnTo>
                  <a:pt x="9125328" y="0"/>
                </a:lnTo>
                <a:lnTo>
                  <a:pt x="9125328" y="6391085"/>
                </a:lnTo>
                <a:lnTo>
                  <a:pt x="0" y="6391085"/>
                </a:lnTo>
                <a:lnTo>
                  <a:pt x="0" y="0"/>
                </a:lnTo>
                <a:close/>
              </a:path>
            </a:pathLst>
          </a:custGeom>
          <a:blipFill>
            <a:blip r:embed="rId2"/>
            <a:stretch>
              <a:fillRect l="0" t="0" r="0" b="0"/>
            </a:stretch>
          </a:blipFill>
        </p:spPr>
      </p:sp>
      <p:sp>
        <p:nvSpPr>
          <p:cNvPr name="TextBox 7" id="7"/>
          <p:cNvSpPr txBox="true"/>
          <p:nvPr/>
        </p:nvSpPr>
        <p:spPr>
          <a:xfrm rot="0">
            <a:off x="428757" y="1650900"/>
            <a:ext cx="8229862" cy="2057290"/>
          </a:xfrm>
          <a:prstGeom prst="rect">
            <a:avLst/>
          </a:prstGeom>
        </p:spPr>
        <p:txBody>
          <a:bodyPr anchor="t" rtlCol="false" tIns="0" lIns="0" bIns="0" rIns="0">
            <a:spAutoFit/>
          </a:bodyPr>
          <a:lstStyle/>
          <a:p>
            <a:pPr>
              <a:lnSpc>
                <a:spcPts val="3240"/>
              </a:lnSpc>
            </a:pPr>
            <a:r>
              <a:rPr lang="en-US" sz="2700">
                <a:solidFill>
                  <a:srgbClr val="FFFFFF"/>
                </a:solidFill>
                <a:latin typeface="Lato 1 Bold"/>
              </a:rPr>
              <a:t>Binary Outcom</a:t>
            </a:r>
            <a:r>
              <a:rPr lang="en-US" sz="2700">
                <a:solidFill>
                  <a:srgbClr val="FFFFFF"/>
                </a:solidFill>
                <a:latin typeface="Lato 1 Bold"/>
              </a:rPr>
              <a:t>e: </a:t>
            </a:r>
          </a:p>
          <a:p>
            <a:pPr>
              <a:lnSpc>
                <a:spcPts val="3240"/>
              </a:lnSpc>
            </a:pPr>
            <a:r>
              <a:rPr lang="en-US" sz="2700">
                <a:solidFill>
                  <a:srgbClr val="FFFFFF"/>
                </a:solidFill>
                <a:latin typeface="Lato 1"/>
              </a:rPr>
              <a:t>Logistic regression is ideal for predicting loan approval because it forecasts a binary outcome - yes (loan approved) or no (loan rejected). </a:t>
            </a:r>
          </a:p>
          <a:p>
            <a:pPr>
              <a:lnSpc>
                <a:spcPts val="3240"/>
              </a:lnSpc>
            </a:pPr>
          </a:p>
        </p:txBody>
      </p:sp>
      <p:sp>
        <p:nvSpPr>
          <p:cNvPr name="TextBox 8" id="8"/>
          <p:cNvSpPr txBox="true"/>
          <p:nvPr/>
        </p:nvSpPr>
        <p:spPr>
          <a:xfrm rot="0">
            <a:off x="428757" y="4035959"/>
            <a:ext cx="8229862" cy="3061027"/>
          </a:xfrm>
          <a:prstGeom prst="rect">
            <a:avLst/>
          </a:prstGeom>
        </p:spPr>
        <p:txBody>
          <a:bodyPr anchor="t" rtlCol="false" tIns="0" lIns="0" bIns="0" rIns="0">
            <a:spAutoFit/>
          </a:bodyPr>
          <a:lstStyle/>
          <a:p>
            <a:pPr>
              <a:lnSpc>
                <a:spcPts val="3509"/>
              </a:lnSpc>
            </a:pPr>
            <a:r>
              <a:rPr lang="en-US" sz="2699">
                <a:solidFill>
                  <a:srgbClr val="FFFFFF"/>
                </a:solidFill>
                <a:latin typeface="Sarabun Bold"/>
              </a:rPr>
              <a:t>Probability Estimation:</a:t>
            </a:r>
          </a:p>
          <a:p>
            <a:pPr>
              <a:lnSpc>
                <a:spcPts val="3509"/>
              </a:lnSpc>
            </a:pPr>
            <a:r>
              <a:rPr lang="en-US" sz="2699">
                <a:solidFill>
                  <a:srgbClr val="FFFFFF"/>
                </a:solidFill>
                <a:latin typeface="Sarabun"/>
              </a:rPr>
              <a:t> Unlike linear regression which predicts a specific value, logistic regression estimates the probability of an event (loan approval) happening based on the applicant's features. This probability helps lenders assess the risk of approving the loan.</a:t>
            </a:r>
          </a:p>
          <a:p>
            <a:pPr>
              <a:lnSpc>
                <a:spcPts val="3510"/>
              </a:lnSpc>
            </a:pPr>
          </a:p>
        </p:txBody>
      </p:sp>
      <p:sp>
        <p:nvSpPr>
          <p:cNvPr name="TextBox 9" id="9"/>
          <p:cNvSpPr txBox="true"/>
          <p:nvPr/>
        </p:nvSpPr>
        <p:spPr>
          <a:xfrm rot="0">
            <a:off x="428757" y="437327"/>
            <a:ext cx="7833033" cy="847703"/>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FFFFFF"/>
                </a:solidFill>
                <a:latin typeface="Sarabun"/>
              </a:rPr>
              <a:t>LOGISTIC REGRESSION</a:t>
            </a:r>
          </a:p>
        </p:txBody>
      </p:sp>
      <p:sp>
        <p:nvSpPr>
          <p:cNvPr name="TextBox 10" id="10"/>
          <p:cNvSpPr txBox="true"/>
          <p:nvPr/>
        </p:nvSpPr>
        <p:spPr>
          <a:xfrm rot="0">
            <a:off x="428757" y="7551556"/>
            <a:ext cx="8229862" cy="1647737"/>
          </a:xfrm>
          <a:prstGeom prst="rect">
            <a:avLst/>
          </a:prstGeom>
        </p:spPr>
        <p:txBody>
          <a:bodyPr anchor="t" rtlCol="false" tIns="0" lIns="0" bIns="0" rIns="0">
            <a:spAutoFit/>
          </a:bodyPr>
          <a:lstStyle/>
          <a:p>
            <a:pPr>
              <a:lnSpc>
                <a:spcPts val="3240"/>
              </a:lnSpc>
              <a:spcBef>
                <a:spcPct val="0"/>
              </a:spcBef>
            </a:pPr>
            <a:r>
              <a:rPr lang="en-US" sz="2700">
                <a:solidFill>
                  <a:srgbClr val="FFFFFF"/>
                </a:solidFill>
                <a:latin typeface="Lato 2 Bold"/>
              </a:rPr>
              <a:t>Model Building &amp; Interpretation:  </a:t>
            </a:r>
          </a:p>
          <a:p>
            <a:pPr>
              <a:lnSpc>
                <a:spcPts val="3240"/>
              </a:lnSpc>
              <a:spcBef>
                <a:spcPct val="0"/>
              </a:spcBef>
            </a:pPr>
            <a:r>
              <a:rPr lang="en-US" sz="2700">
                <a:solidFill>
                  <a:srgbClr val="FFFFFF"/>
                </a:solidFill>
                <a:latin typeface="Lato 2"/>
              </a:rPr>
              <a:t>This model can then be used to predict the probability of approval for new loan applications based on past loan decisions. </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351393" y="2912128"/>
            <a:ext cx="10722709" cy="7814174"/>
          </a:xfrm>
          <a:custGeom>
            <a:avLst/>
            <a:gdLst/>
            <a:ahLst/>
            <a:cxnLst/>
            <a:rect r="r" b="b" t="t" l="l"/>
            <a:pathLst>
              <a:path h="7814174" w="10722709">
                <a:moveTo>
                  <a:pt x="0" y="0"/>
                </a:moveTo>
                <a:lnTo>
                  <a:pt x="10722710" y="0"/>
                </a:lnTo>
                <a:lnTo>
                  <a:pt x="10722710" y="7814174"/>
                </a:lnTo>
                <a:lnTo>
                  <a:pt x="0" y="7814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01222"/>
            <a:ext cx="18548055" cy="1245407"/>
          </a:xfrm>
          <a:prstGeom prst="rect">
            <a:avLst/>
          </a:prstGeom>
        </p:spPr>
        <p:txBody>
          <a:bodyPr anchor="t" rtlCol="false" tIns="0" lIns="0" bIns="0" rIns="0">
            <a:spAutoFit/>
          </a:bodyPr>
          <a:lstStyle/>
          <a:p>
            <a:pPr algn="ctr">
              <a:lnSpc>
                <a:spcPts val="9575"/>
              </a:lnSpc>
            </a:pPr>
            <a:r>
              <a:rPr lang="en-US" sz="6839">
                <a:solidFill>
                  <a:srgbClr val="FFFFFF"/>
                </a:solidFill>
                <a:latin typeface="Horizon"/>
              </a:rPr>
              <a:t>Model Implementation</a:t>
            </a:r>
          </a:p>
        </p:txBody>
      </p:sp>
      <p:sp>
        <p:nvSpPr>
          <p:cNvPr name="Freeform 4" id="4"/>
          <p:cNvSpPr/>
          <p:nvPr/>
        </p:nvSpPr>
        <p:spPr>
          <a:xfrm flipH="false" flipV="false" rot="0">
            <a:off x="3434186" y="2549376"/>
            <a:ext cx="14385077" cy="6416365"/>
          </a:xfrm>
          <a:custGeom>
            <a:avLst/>
            <a:gdLst/>
            <a:ahLst/>
            <a:cxnLst/>
            <a:rect r="r" b="b" t="t" l="l"/>
            <a:pathLst>
              <a:path h="6416365" w="14385077">
                <a:moveTo>
                  <a:pt x="0" y="0"/>
                </a:moveTo>
                <a:lnTo>
                  <a:pt x="14385077" y="0"/>
                </a:lnTo>
                <a:lnTo>
                  <a:pt x="14385077" y="6416366"/>
                </a:lnTo>
                <a:lnTo>
                  <a:pt x="0" y="6416366"/>
                </a:lnTo>
                <a:lnTo>
                  <a:pt x="0" y="0"/>
                </a:lnTo>
                <a:close/>
              </a:path>
            </a:pathLst>
          </a:custGeom>
          <a:blipFill>
            <a:blip r:embed="rId4"/>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AutoShape 2" id="2"/>
          <p:cNvSpPr/>
          <p:nvPr/>
        </p:nvSpPr>
        <p:spPr>
          <a:xfrm rot="0">
            <a:off x="0" y="-150019"/>
            <a:ext cx="8842512" cy="10587038"/>
          </a:xfrm>
          <a:prstGeom prst="rect">
            <a:avLst/>
          </a:prstGeom>
          <a:solidFill>
            <a:srgbClr val="FFFFFF"/>
          </a:solidFill>
        </p:spPr>
      </p:sp>
      <p:sp>
        <p:nvSpPr>
          <p:cNvPr name="AutoShape 3" id="3"/>
          <p:cNvSpPr/>
          <p:nvPr/>
        </p:nvSpPr>
        <p:spPr>
          <a:xfrm>
            <a:off x="9144000" y="1353563"/>
            <a:ext cx="6407944"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9144000" y="1719432"/>
            <a:ext cx="8678811" cy="2399771"/>
          </a:xfrm>
          <a:prstGeom prst="rect">
            <a:avLst/>
          </a:prstGeom>
        </p:spPr>
        <p:txBody>
          <a:bodyPr anchor="t" rtlCol="false" tIns="0" lIns="0" bIns="0" rIns="0">
            <a:spAutoFit/>
          </a:bodyPr>
          <a:lstStyle/>
          <a:p>
            <a:pPr>
              <a:lnSpc>
                <a:spcPts val="3169"/>
              </a:lnSpc>
            </a:pPr>
            <a:r>
              <a:rPr lang="en-US" sz="2641">
                <a:solidFill>
                  <a:srgbClr val="FFFFFF"/>
                </a:solidFill>
                <a:latin typeface="Lato 1 Bold"/>
              </a:rPr>
              <a:t>Tree-like Structure:</a:t>
            </a:r>
          </a:p>
          <a:p>
            <a:pPr>
              <a:lnSpc>
                <a:spcPts val="3169"/>
              </a:lnSpc>
            </a:pPr>
            <a:r>
              <a:rPr lang="en-US" sz="2641">
                <a:solidFill>
                  <a:srgbClr val="FFFFFF"/>
                </a:solidFill>
                <a:latin typeface="Lato 1"/>
              </a:rPr>
              <a:t> A decision tree resembles a flowchart, with each node representing a question based on an applicant's characteristic (income, credit history, etc.). The answer to the question determines which branch (yes/no) leads to the next decision node.</a:t>
            </a:r>
          </a:p>
        </p:txBody>
      </p:sp>
      <p:sp>
        <p:nvSpPr>
          <p:cNvPr name="TextBox 5" id="5"/>
          <p:cNvSpPr txBox="true"/>
          <p:nvPr/>
        </p:nvSpPr>
        <p:spPr>
          <a:xfrm rot="0">
            <a:off x="9144000" y="4452578"/>
            <a:ext cx="8229862" cy="2194340"/>
          </a:xfrm>
          <a:prstGeom prst="rect">
            <a:avLst/>
          </a:prstGeom>
        </p:spPr>
        <p:txBody>
          <a:bodyPr anchor="t" rtlCol="false" tIns="0" lIns="0" bIns="0" rIns="0">
            <a:spAutoFit/>
          </a:bodyPr>
          <a:lstStyle/>
          <a:p>
            <a:pPr>
              <a:lnSpc>
                <a:spcPts val="3510"/>
              </a:lnSpc>
            </a:pPr>
            <a:r>
              <a:rPr lang="en-US" sz="2700">
                <a:solidFill>
                  <a:srgbClr val="FFFFFF"/>
                </a:solidFill>
                <a:latin typeface="Lato 2 Bold"/>
              </a:rPr>
              <a:t>Sequential Splitting:</a:t>
            </a:r>
            <a:r>
              <a:rPr lang="en-US" sz="2700">
                <a:solidFill>
                  <a:srgbClr val="FFFFFF"/>
                </a:solidFill>
                <a:latin typeface="Lato 2"/>
              </a:rPr>
              <a:t> </a:t>
            </a:r>
          </a:p>
          <a:p>
            <a:pPr>
              <a:lnSpc>
                <a:spcPts val="3510"/>
              </a:lnSpc>
            </a:pPr>
            <a:r>
              <a:rPr lang="en-US" sz="2700">
                <a:solidFill>
                  <a:srgbClr val="FFFFFF"/>
                </a:solidFill>
                <a:latin typeface="Lato 2"/>
              </a:rPr>
              <a:t>The decision tree is built by splitting the data based on the most informative feature at each step. This feature is the one that best separates applicants into groups with distinct loan repayment behavior </a:t>
            </a:r>
          </a:p>
        </p:txBody>
      </p:sp>
      <p:sp>
        <p:nvSpPr>
          <p:cNvPr name="TextBox 6" id="6"/>
          <p:cNvSpPr txBox="true"/>
          <p:nvPr/>
        </p:nvSpPr>
        <p:spPr>
          <a:xfrm rot="0">
            <a:off x="9144000" y="496335"/>
            <a:ext cx="7833033" cy="847703"/>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FFFFFF"/>
                </a:solidFill>
                <a:latin typeface="Sarabun"/>
              </a:rPr>
              <a:t>DECISION TREE</a:t>
            </a:r>
          </a:p>
        </p:txBody>
      </p:sp>
      <p:sp>
        <p:nvSpPr>
          <p:cNvPr name="TextBox 7" id="7"/>
          <p:cNvSpPr txBox="true"/>
          <p:nvPr/>
        </p:nvSpPr>
        <p:spPr>
          <a:xfrm rot="0">
            <a:off x="9144000" y="7008868"/>
            <a:ext cx="8229862" cy="2876396"/>
          </a:xfrm>
          <a:prstGeom prst="rect">
            <a:avLst/>
          </a:prstGeom>
        </p:spPr>
        <p:txBody>
          <a:bodyPr anchor="t" rtlCol="false" tIns="0" lIns="0" bIns="0" rIns="0">
            <a:spAutoFit/>
          </a:bodyPr>
          <a:lstStyle/>
          <a:p>
            <a:pPr>
              <a:lnSpc>
                <a:spcPts val="3240"/>
              </a:lnSpc>
            </a:pPr>
            <a:r>
              <a:rPr lang="en-US" sz="2700">
                <a:solidFill>
                  <a:srgbClr val="FFFFFF"/>
                </a:solidFill>
                <a:latin typeface="Lato 2 Bold"/>
              </a:rPr>
              <a:t>Clear &amp; Transparent: </a:t>
            </a:r>
          </a:p>
          <a:p>
            <a:pPr>
              <a:lnSpc>
                <a:spcPts val="3240"/>
              </a:lnSpc>
            </a:pPr>
            <a:r>
              <a:rPr lang="en-US" sz="2700">
                <a:solidFill>
                  <a:srgbClr val="FFFFFF"/>
                </a:solidFill>
                <a:latin typeface="Lato 2"/>
              </a:rPr>
              <a:t>Decision trees offer clear reasoning behind their predictions. You can follow the path through the tree for any applicant to understand why a certain loan approval decision was made. This transparency can be helpful for lenders in explaining their decisions.</a:t>
            </a:r>
          </a:p>
          <a:p>
            <a:pPr>
              <a:lnSpc>
                <a:spcPts val="3240"/>
              </a:lnSpc>
              <a:spcBef>
                <a:spcPct val="0"/>
              </a:spcBef>
            </a:pPr>
          </a:p>
        </p:txBody>
      </p:sp>
      <p:sp>
        <p:nvSpPr>
          <p:cNvPr name="Freeform 8" id="8"/>
          <p:cNvSpPr/>
          <p:nvPr/>
        </p:nvSpPr>
        <p:spPr>
          <a:xfrm flipH="false" flipV="false" rot="0">
            <a:off x="0" y="2375424"/>
            <a:ext cx="8842512" cy="5536152"/>
          </a:xfrm>
          <a:custGeom>
            <a:avLst/>
            <a:gdLst/>
            <a:ahLst/>
            <a:cxnLst/>
            <a:rect r="r" b="b" t="t" l="l"/>
            <a:pathLst>
              <a:path h="5536152" w="8842512">
                <a:moveTo>
                  <a:pt x="0" y="0"/>
                </a:moveTo>
                <a:lnTo>
                  <a:pt x="8842512" y="0"/>
                </a:lnTo>
                <a:lnTo>
                  <a:pt x="8842512" y="5536152"/>
                </a:lnTo>
                <a:lnTo>
                  <a:pt x="0" y="5536152"/>
                </a:lnTo>
                <a:lnTo>
                  <a:pt x="0" y="0"/>
                </a:lnTo>
                <a:close/>
              </a:path>
            </a:pathLst>
          </a:custGeom>
          <a:blipFill>
            <a:blip r:embed="rId2"/>
            <a:stretch>
              <a:fillRect l="-5705" t="0" r="-5421" b="0"/>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63564" y="1136891"/>
            <a:ext cx="18415129" cy="8013218"/>
          </a:xfrm>
          <a:custGeom>
            <a:avLst/>
            <a:gdLst/>
            <a:ahLst/>
            <a:cxnLst/>
            <a:rect r="r" b="b" t="t" l="l"/>
            <a:pathLst>
              <a:path h="8013218" w="18415129">
                <a:moveTo>
                  <a:pt x="0" y="0"/>
                </a:moveTo>
                <a:lnTo>
                  <a:pt x="18415128" y="0"/>
                </a:lnTo>
                <a:lnTo>
                  <a:pt x="18415128" y="8013218"/>
                </a:lnTo>
                <a:lnTo>
                  <a:pt x="0" y="8013218"/>
                </a:lnTo>
                <a:lnTo>
                  <a:pt x="0" y="0"/>
                </a:lnTo>
                <a:close/>
              </a:path>
            </a:pathLst>
          </a:custGeom>
          <a:blipFill>
            <a:blip r:embed="rId2"/>
            <a:stretch>
              <a:fillRect l="0" t="-8978" r="0" b="-8978"/>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351393" y="2912128"/>
            <a:ext cx="10722709" cy="7814174"/>
          </a:xfrm>
          <a:custGeom>
            <a:avLst/>
            <a:gdLst/>
            <a:ahLst/>
            <a:cxnLst/>
            <a:rect r="r" b="b" t="t" l="l"/>
            <a:pathLst>
              <a:path h="7814174" w="10722709">
                <a:moveTo>
                  <a:pt x="0" y="0"/>
                </a:moveTo>
                <a:lnTo>
                  <a:pt x="10722710" y="0"/>
                </a:lnTo>
                <a:lnTo>
                  <a:pt x="10722710" y="7814174"/>
                </a:lnTo>
                <a:lnTo>
                  <a:pt x="0" y="7814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01222"/>
            <a:ext cx="18548055" cy="1245407"/>
          </a:xfrm>
          <a:prstGeom prst="rect">
            <a:avLst/>
          </a:prstGeom>
        </p:spPr>
        <p:txBody>
          <a:bodyPr anchor="t" rtlCol="false" tIns="0" lIns="0" bIns="0" rIns="0">
            <a:spAutoFit/>
          </a:bodyPr>
          <a:lstStyle/>
          <a:p>
            <a:pPr algn="ctr">
              <a:lnSpc>
                <a:spcPts val="9575"/>
              </a:lnSpc>
            </a:pPr>
            <a:r>
              <a:rPr lang="en-US" sz="6839">
                <a:solidFill>
                  <a:srgbClr val="FFFFFF"/>
                </a:solidFill>
                <a:latin typeface="Horizon"/>
              </a:rPr>
              <a:t>Model Implementation</a:t>
            </a:r>
          </a:p>
        </p:txBody>
      </p:sp>
      <p:sp>
        <p:nvSpPr>
          <p:cNvPr name="Freeform 4" id="4"/>
          <p:cNvSpPr/>
          <p:nvPr/>
        </p:nvSpPr>
        <p:spPr>
          <a:xfrm flipH="false" flipV="false" rot="0">
            <a:off x="3141908" y="2017529"/>
            <a:ext cx="14458817" cy="6732601"/>
          </a:xfrm>
          <a:custGeom>
            <a:avLst/>
            <a:gdLst/>
            <a:ahLst/>
            <a:cxnLst/>
            <a:rect r="r" b="b" t="t" l="l"/>
            <a:pathLst>
              <a:path h="6732601" w="14458817">
                <a:moveTo>
                  <a:pt x="0" y="0"/>
                </a:moveTo>
                <a:lnTo>
                  <a:pt x="14458817" y="0"/>
                </a:lnTo>
                <a:lnTo>
                  <a:pt x="14458817" y="6732600"/>
                </a:lnTo>
                <a:lnTo>
                  <a:pt x="0" y="6732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AutoShape 2" id="2"/>
          <p:cNvSpPr/>
          <p:nvPr/>
        </p:nvSpPr>
        <p:spPr>
          <a:xfrm>
            <a:off x="610691" y="2221719"/>
            <a:ext cx="8094465" cy="0"/>
          </a:xfrm>
          <a:prstGeom prst="line">
            <a:avLst/>
          </a:prstGeom>
          <a:ln cap="rnd" w="66675">
            <a:solidFill>
              <a:srgbClr val="FFFFFF"/>
            </a:solidFill>
            <a:prstDash val="solid"/>
            <a:headEnd type="none" len="sm" w="sm"/>
            <a:tailEnd type="none" len="sm" w="sm"/>
          </a:ln>
        </p:spPr>
      </p:sp>
      <p:sp>
        <p:nvSpPr>
          <p:cNvPr name="Freeform 3" id="3"/>
          <p:cNvSpPr/>
          <p:nvPr/>
        </p:nvSpPr>
        <p:spPr>
          <a:xfrm flipH="false" flipV="false" rot="0">
            <a:off x="13249656" y="6170392"/>
            <a:ext cx="5038344" cy="4232209"/>
          </a:xfrm>
          <a:custGeom>
            <a:avLst/>
            <a:gdLst/>
            <a:ahLst/>
            <a:cxnLst/>
            <a:rect r="r" b="b" t="t" l="l"/>
            <a:pathLst>
              <a:path h="4232209" w="5038344">
                <a:moveTo>
                  <a:pt x="0" y="0"/>
                </a:moveTo>
                <a:lnTo>
                  <a:pt x="5038344" y="0"/>
                </a:lnTo>
                <a:lnTo>
                  <a:pt x="5038344" y="4232209"/>
                </a:lnTo>
                <a:lnTo>
                  <a:pt x="0" y="4232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0691" y="239772"/>
            <a:ext cx="9038671" cy="1442521"/>
          </a:xfrm>
          <a:prstGeom prst="rect">
            <a:avLst/>
          </a:prstGeom>
        </p:spPr>
        <p:txBody>
          <a:bodyPr anchor="t" rtlCol="false" tIns="0" lIns="0" bIns="0" rIns="0">
            <a:spAutoFit/>
          </a:bodyPr>
          <a:lstStyle/>
          <a:p>
            <a:pPr algn="l" marL="0" indent="0" lvl="0">
              <a:lnSpc>
                <a:spcPts val="11304"/>
              </a:lnSpc>
              <a:spcBef>
                <a:spcPct val="0"/>
              </a:spcBef>
            </a:pPr>
            <a:r>
              <a:rPr lang="en-US" sz="9420">
                <a:solidFill>
                  <a:srgbClr val="FFFFFF"/>
                </a:solidFill>
                <a:latin typeface="Lato 1 Bold"/>
              </a:rPr>
              <a:t>Agenda</a:t>
            </a:r>
          </a:p>
        </p:txBody>
      </p:sp>
      <p:sp>
        <p:nvSpPr>
          <p:cNvPr name="TextBox 5" id="5"/>
          <p:cNvSpPr txBox="true"/>
          <p:nvPr/>
        </p:nvSpPr>
        <p:spPr>
          <a:xfrm rot="0">
            <a:off x="1794161" y="2678095"/>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Introduction</a:t>
            </a:r>
          </a:p>
        </p:txBody>
      </p:sp>
      <p:sp>
        <p:nvSpPr>
          <p:cNvPr name="TextBox 6" id="6"/>
          <p:cNvSpPr txBox="true"/>
          <p:nvPr/>
        </p:nvSpPr>
        <p:spPr>
          <a:xfrm rot="0">
            <a:off x="1794161" y="5440168"/>
            <a:ext cx="7855201"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Data Acquisition And Exploration</a:t>
            </a:r>
          </a:p>
        </p:txBody>
      </p:sp>
      <p:sp>
        <p:nvSpPr>
          <p:cNvPr name="TextBox 7" id="7"/>
          <p:cNvSpPr txBox="true"/>
          <p:nvPr/>
        </p:nvSpPr>
        <p:spPr>
          <a:xfrm rot="0">
            <a:off x="1794161" y="3598786"/>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Problem Statement</a:t>
            </a:r>
          </a:p>
        </p:txBody>
      </p:sp>
      <p:sp>
        <p:nvSpPr>
          <p:cNvPr name="TextBox 8" id="8"/>
          <p:cNvSpPr txBox="true"/>
          <p:nvPr/>
        </p:nvSpPr>
        <p:spPr>
          <a:xfrm rot="0">
            <a:off x="1794161" y="6360859"/>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Data Preprocessing</a:t>
            </a:r>
          </a:p>
        </p:txBody>
      </p:sp>
      <p:sp>
        <p:nvSpPr>
          <p:cNvPr name="TextBox 9" id="9"/>
          <p:cNvSpPr txBox="true"/>
          <p:nvPr/>
        </p:nvSpPr>
        <p:spPr>
          <a:xfrm rot="0">
            <a:off x="1794161" y="4519477"/>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Project Objective</a:t>
            </a:r>
          </a:p>
        </p:txBody>
      </p:sp>
      <p:sp>
        <p:nvSpPr>
          <p:cNvPr name="TextBox 10" id="10"/>
          <p:cNvSpPr txBox="true"/>
          <p:nvPr/>
        </p:nvSpPr>
        <p:spPr>
          <a:xfrm rot="0">
            <a:off x="1794161" y="7281608"/>
            <a:ext cx="8422553"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Model Development And Evaluation</a:t>
            </a:r>
          </a:p>
        </p:txBody>
      </p:sp>
      <p:sp>
        <p:nvSpPr>
          <p:cNvPr name="TextBox 11" id="11"/>
          <p:cNvSpPr txBox="true"/>
          <p:nvPr/>
        </p:nvSpPr>
        <p:spPr>
          <a:xfrm rot="0">
            <a:off x="610691" y="2678095"/>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01</a:t>
            </a:r>
          </a:p>
        </p:txBody>
      </p:sp>
      <p:sp>
        <p:nvSpPr>
          <p:cNvPr name="TextBox 12" id="12"/>
          <p:cNvSpPr txBox="true"/>
          <p:nvPr/>
        </p:nvSpPr>
        <p:spPr>
          <a:xfrm rot="0">
            <a:off x="610691" y="5440168"/>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04</a:t>
            </a:r>
          </a:p>
        </p:txBody>
      </p:sp>
      <p:sp>
        <p:nvSpPr>
          <p:cNvPr name="TextBox 13" id="13"/>
          <p:cNvSpPr txBox="true"/>
          <p:nvPr/>
        </p:nvSpPr>
        <p:spPr>
          <a:xfrm rot="0">
            <a:off x="610691" y="3598786"/>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02</a:t>
            </a:r>
          </a:p>
        </p:txBody>
      </p:sp>
      <p:sp>
        <p:nvSpPr>
          <p:cNvPr name="TextBox 14" id="14"/>
          <p:cNvSpPr txBox="true"/>
          <p:nvPr/>
        </p:nvSpPr>
        <p:spPr>
          <a:xfrm rot="0">
            <a:off x="610691" y="6360859"/>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05</a:t>
            </a:r>
          </a:p>
        </p:txBody>
      </p:sp>
      <p:sp>
        <p:nvSpPr>
          <p:cNvPr name="TextBox 15" id="15"/>
          <p:cNvSpPr txBox="true"/>
          <p:nvPr/>
        </p:nvSpPr>
        <p:spPr>
          <a:xfrm rot="0">
            <a:off x="610691" y="4519477"/>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03</a:t>
            </a:r>
          </a:p>
        </p:txBody>
      </p:sp>
      <p:sp>
        <p:nvSpPr>
          <p:cNvPr name="TextBox 16" id="16"/>
          <p:cNvSpPr txBox="true"/>
          <p:nvPr/>
        </p:nvSpPr>
        <p:spPr>
          <a:xfrm rot="0">
            <a:off x="610691" y="7281549"/>
            <a:ext cx="1013959" cy="714645"/>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06</a:t>
            </a:r>
          </a:p>
        </p:txBody>
      </p:sp>
      <p:sp>
        <p:nvSpPr>
          <p:cNvPr name="TextBox 17" id="17"/>
          <p:cNvSpPr txBox="true"/>
          <p:nvPr/>
        </p:nvSpPr>
        <p:spPr>
          <a:xfrm rot="0">
            <a:off x="1794161" y="8064081"/>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Results And Discussion </a:t>
            </a:r>
          </a:p>
        </p:txBody>
      </p:sp>
      <p:sp>
        <p:nvSpPr>
          <p:cNvPr name="TextBox 18" id="18"/>
          <p:cNvSpPr txBox="true"/>
          <p:nvPr/>
        </p:nvSpPr>
        <p:spPr>
          <a:xfrm rot="0">
            <a:off x="1794161" y="8984772"/>
            <a:ext cx="7488239" cy="714586"/>
          </a:xfrm>
          <a:prstGeom prst="rect">
            <a:avLst/>
          </a:prstGeom>
        </p:spPr>
        <p:txBody>
          <a:bodyPr anchor="t" rtlCol="false" tIns="0" lIns="0" bIns="0" rIns="0">
            <a:spAutoFit/>
          </a:bodyPr>
          <a:lstStyle/>
          <a:p>
            <a:pPr>
              <a:lnSpc>
                <a:spcPts val="5861"/>
              </a:lnSpc>
            </a:pPr>
            <a:r>
              <a:rPr lang="en-US" sz="4186">
                <a:solidFill>
                  <a:srgbClr val="FFFFFF"/>
                </a:solidFill>
                <a:latin typeface="Sarabun"/>
              </a:rPr>
              <a:t>Conclusion</a:t>
            </a:r>
          </a:p>
        </p:txBody>
      </p:sp>
      <p:sp>
        <p:nvSpPr>
          <p:cNvPr name="TextBox 19" id="19"/>
          <p:cNvSpPr txBox="true"/>
          <p:nvPr/>
        </p:nvSpPr>
        <p:spPr>
          <a:xfrm rot="0">
            <a:off x="610691" y="8064081"/>
            <a:ext cx="1013959" cy="714558"/>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07</a:t>
            </a:r>
          </a:p>
        </p:txBody>
      </p:sp>
      <p:sp>
        <p:nvSpPr>
          <p:cNvPr name="TextBox 20" id="20"/>
          <p:cNvSpPr txBox="true"/>
          <p:nvPr/>
        </p:nvSpPr>
        <p:spPr>
          <a:xfrm rot="0">
            <a:off x="610691" y="8984772"/>
            <a:ext cx="1013959" cy="714558"/>
          </a:xfrm>
          <a:prstGeom prst="rect">
            <a:avLst/>
          </a:prstGeom>
        </p:spPr>
        <p:txBody>
          <a:bodyPr anchor="t" rtlCol="false" tIns="0" lIns="0" bIns="0" rIns="0">
            <a:spAutoFit/>
          </a:bodyPr>
          <a:lstStyle/>
          <a:p>
            <a:pPr>
              <a:lnSpc>
                <a:spcPts val="5861"/>
              </a:lnSpc>
            </a:pPr>
            <a:r>
              <a:rPr lang="en-US" sz="4186">
                <a:solidFill>
                  <a:srgbClr val="FFFFFF"/>
                </a:solidFill>
                <a:latin typeface="Sarabun Bold"/>
              </a:rPr>
              <a:t>08</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AutoShape 2" id="2"/>
          <p:cNvSpPr/>
          <p:nvPr/>
        </p:nvSpPr>
        <p:spPr>
          <a:xfrm rot="0">
            <a:off x="8833460" y="0"/>
            <a:ext cx="9454540" cy="10287000"/>
          </a:xfrm>
          <a:prstGeom prst="rect">
            <a:avLst/>
          </a:prstGeom>
          <a:solidFill>
            <a:srgbClr val="FFFFFF"/>
          </a:solidFill>
        </p:spPr>
      </p:sp>
      <p:grpSp>
        <p:nvGrpSpPr>
          <p:cNvPr name="Group 3" id="3"/>
          <p:cNvGrpSpPr/>
          <p:nvPr/>
        </p:nvGrpSpPr>
        <p:grpSpPr>
          <a:xfrm rot="0">
            <a:off x="1028700" y="9879834"/>
            <a:ext cx="4599695" cy="407166"/>
            <a:chOff x="0" y="0"/>
            <a:chExt cx="3752725" cy="332192"/>
          </a:xfrm>
        </p:grpSpPr>
        <p:sp>
          <p:nvSpPr>
            <p:cNvPr name="Freeform 4" id="4"/>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sp>
        <p:nvSpPr>
          <p:cNvPr name="AutoShape 5" id="5"/>
          <p:cNvSpPr/>
          <p:nvPr/>
        </p:nvSpPr>
        <p:spPr>
          <a:xfrm>
            <a:off x="237913" y="1301501"/>
            <a:ext cx="6407944"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8920880" y="1301501"/>
            <a:ext cx="9279700" cy="7019411"/>
          </a:xfrm>
          <a:custGeom>
            <a:avLst/>
            <a:gdLst/>
            <a:ahLst/>
            <a:cxnLst/>
            <a:rect r="r" b="b" t="t" l="l"/>
            <a:pathLst>
              <a:path h="7019411" w="9279700">
                <a:moveTo>
                  <a:pt x="0" y="0"/>
                </a:moveTo>
                <a:lnTo>
                  <a:pt x="9279700" y="0"/>
                </a:lnTo>
                <a:lnTo>
                  <a:pt x="9279700" y="7019411"/>
                </a:lnTo>
                <a:lnTo>
                  <a:pt x="0" y="7019411"/>
                </a:lnTo>
                <a:lnTo>
                  <a:pt x="0" y="0"/>
                </a:lnTo>
                <a:close/>
              </a:path>
            </a:pathLst>
          </a:custGeom>
          <a:blipFill>
            <a:blip r:embed="rId2"/>
            <a:stretch>
              <a:fillRect l="0" t="0" r="-986" b="0"/>
            </a:stretch>
          </a:blipFill>
        </p:spPr>
      </p:sp>
      <p:sp>
        <p:nvSpPr>
          <p:cNvPr name="TextBox 7" id="7"/>
          <p:cNvSpPr txBox="true"/>
          <p:nvPr/>
        </p:nvSpPr>
        <p:spPr>
          <a:xfrm rot="0">
            <a:off x="237913" y="1667370"/>
            <a:ext cx="8678811" cy="2799733"/>
          </a:xfrm>
          <a:prstGeom prst="rect">
            <a:avLst/>
          </a:prstGeom>
        </p:spPr>
        <p:txBody>
          <a:bodyPr anchor="t" rtlCol="false" tIns="0" lIns="0" bIns="0" rIns="0">
            <a:spAutoFit/>
          </a:bodyPr>
          <a:lstStyle/>
          <a:p>
            <a:pPr>
              <a:lnSpc>
                <a:spcPts val="3169"/>
              </a:lnSpc>
            </a:pPr>
            <a:r>
              <a:rPr lang="en-US" sz="2641">
                <a:solidFill>
                  <a:srgbClr val="FFFFFF"/>
                </a:solidFill>
                <a:latin typeface="Lato 1 Bold"/>
              </a:rPr>
              <a:t>Ensemble of Decision Trees: </a:t>
            </a:r>
          </a:p>
          <a:p>
            <a:pPr>
              <a:lnSpc>
                <a:spcPts val="3169"/>
              </a:lnSpc>
            </a:pPr>
            <a:r>
              <a:rPr lang="en-US" sz="2641">
                <a:solidFill>
                  <a:srgbClr val="FFFFFF"/>
                </a:solidFill>
                <a:latin typeface="Lato 1"/>
              </a:rPr>
              <a:t>Random Forest is a powerful technique that combines multiple decision trees, creating a "forest" of predictors. Each tree is built using a random subset of features and data points, making them diverse and less prone to overfitting.</a:t>
            </a:r>
          </a:p>
          <a:p>
            <a:pPr>
              <a:lnSpc>
                <a:spcPts val="3169"/>
              </a:lnSpc>
            </a:pPr>
          </a:p>
        </p:txBody>
      </p:sp>
      <p:sp>
        <p:nvSpPr>
          <p:cNvPr name="TextBox 8" id="8"/>
          <p:cNvSpPr txBox="true"/>
          <p:nvPr/>
        </p:nvSpPr>
        <p:spPr>
          <a:xfrm rot="0">
            <a:off x="237913" y="4400516"/>
            <a:ext cx="8229862" cy="2194340"/>
          </a:xfrm>
          <a:prstGeom prst="rect">
            <a:avLst/>
          </a:prstGeom>
        </p:spPr>
        <p:txBody>
          <a:bodyPr anchor="t" rtlCol="false" tIns="0" lIns="0" bIns="0" rIns="0">
            <a:spAutoFit/>
          </a:bodyPr>
          <a:lstStyle/>
          <a:p>
            <a:pPr>
              <a:lnSpc>
                <a:spcPts val="3510"/>
              </a:lnSpc>
            </a:pPr>
            <a:r>
              <a:rPr lang="en-US" sz="2700">
                <a:solidFill>
                  <a:srgbClr val="FFFFFF"/>
                </a:solidFill>
                <a:latin typeface="Lato 2 Bold"/>
              </a:rPr>
              <a:t>mproved Accuracy &amp; Reduced Overfitting:</a:t>
            </a:r>
            <a:r>
              <a:rPr lang="en-US" sz="2700">
                <a:solidFill>
                  <a:srgbClr val="FFFFFF"/>
                </a:solidFill>
                <a:latin typeface="Lato 2"/>
              </a:rPr>
              <a:t> </a:t>
            </a:r>
          </a:p>
          <a:p>
            <a:pPr>
              <a:lnSpc>
                <a:spcPts val="3510"/>
              </a:lnSpc>
            </a:pPr>
            <a:r>
              <a:rPr lang="en-US" sz="2700">
                <a:solidFill>
                  <a:srgbClr val="FFFFFF"/>
                </a:solidFill>
                <a:latin typeface="Lato 2"/>
              </a:rPr>
              <a:t>By combining predictions from numerous uncorrelated trees, Random Forest reduces the variance and often achieves higher accuracy compared to a single decision tree. </a:t>
            </a:r>
          </a:p>
        </p:txBody>
      </p:sp>
      <p:sp>
        <p:nvSpPr>
          <p:cNvPr name="TextBox 9" id="9"/>
          <p:cNvSpPr txBox="true"/>
          <p:nvPr/>
        </p:nvSpPr>
        <p:spPr>
          <a:xfrm rot="0">
            <a:off x="237913" y="444273"/>
            <a:ext cx="7833033" cy="847703"/>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FFFFFF"/>
                </a:solidFill>
                <a:latin typeface="Sarabun"/>
              </a:rPr>
              <a:t>RANDOM FOREST</a:t>
            </a:r>
          </a:p>
        </p:txBody>
      </p:sp>
      <p:sp>
        <p:nvSpPr>
          <p:cNvPr name="TextBox 10" id="10"/>
          <p:cNvSpPr txBox="true"/>
          <p:nvPr/>
        </p:nvSpPr>
        <p:spPr>
          <a:xfrm rot="0">
            <a:off x="237913" y="6956806"/>
            <a:ext cx="8229862" cy="2466843"/>
          </a:xfrm>
          <a:prstGeom prst="rect">
            <a:avLst/>
          </a:prstGeom>
        </p:spPr>
        <p:txBody>
          <a:bodyPr anchor="t" rtlCol="false" tIns="0" lIns="0" bIns="0" rIns="0">
            <a:spAutoFit/>
          </a:bodyPr>
          <a:lstStyle/>
          <a:p>
            <a:pPr>
              <a:lnSpc>
                <a:spcPts val="3240"/>
              </a:lnSpc>
            </a:pPr>
            <a:r>
              <a:rPr lang="en-US" sz="2700">
                <a:solidFill>
                  <a:srgbClr val="FFFFFF"/>
                </a:solidFill>
                <a:latin typeface="Lato 2 Bold"/>
              </a:rPr>
              <a:t>Feature Importance &amp; Flexibility: </a:t>
            </a:r>
          </a:p>
          <a:p>
            <a:pPr>
              <a:lnSpc>
                <a:spcPts val="3240"/>
              </a:lnSpc>
              <a:spcBef>
                <a:spcPct val="0"/>
              </a:spcBef>
            </a:pPr>
            <a:r>
              <a:rPr lang="en-US" sz="2700">
                <a:solidFill>
                  <a:srgbClr val="FFFFFF"/>
                </a:solidFill>
                <a:latin typeface="Lato 2"/>
              </a:rPr>
              <a:t>Random Forest goes beyond just predicting loan approval. It calculates the importance of each feature (income, credit score, etc.) in making the prediction. This helps lenders understand which factors most influence loan risk.</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1952917" y="1674741"/>
            <a:ext cx="15504349" cy="7583559"/>
          </a:xfrm>
          <a:custGeom>
            <a:avLst/>
            <a:gdLst/>
            <a:ahLst/>
            <a:cxnLst/>
            <a:rect r="r" b="b" t="t" l="l"/>
            <a:pathLst>
              <a:path h="7583559" w="15504349">
                <a:moveTo>
                  <a:pt x="0" y="0"/>
                </a:moveTo>
                <a:lnTo>
                  <a:pt x="15504349" y="0"/>
                </a:lnTo>
                <a:lnTo>
                  <a:pt x="15504349" y="7583559"/>
                </a:lnTo>
                <a:lnTo>
                  <a:pt x="0" y="7583559"/>
                </a:lnTo>
                <a:lnTo>
                  <a:pt x="0" y="0"/>
                </a:lnTo>
                <a:close/>
              </a:path>
            </a:pathLst>
          </a:custGeom>
          <a:blipFill>
            <a:blip r:embed="rId2"/>
            <a:stretch>
              <a:fillRect l="-3035" t="-426" r="0" b="-1772"/>
            </a:stretch>
          </a:blipFill>
        </p:spPr>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351393" y="2912128"/>
            <a:ext cx="10722709" cy="7814174"/>
          </a:xfrm>
          <a:custGeom>
            <a:avLst/>
            <a:gdLst/>
            <a:ahLst/>
            <a:cxnLst/>
            <a:rect r="r" b="b" t="t" l="l"/>
            <a:pathLst>
              <a:path h="7814174" w="10722709">
                <a:moveTo>
                  <a:pt x="0" y="0"/>
                </a:moveTo>
                <a:lnTo>
                  <a:pt x="10722710" y="0"/>
                </a:lnTo>
                <a:lnTo>
                  <a:pt x="10722710" y="7814174"/>
                </a:lnTo>
                <a:lnTo>
                  <a:pt x="0" y="7814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01222"/>
            <a:ext cx="18548055" cy="1245407"/>
          </a:xfrm>
          <a:prstGeom prst="rect">
            <a:avLst/>
          </a:prstGeom>
        </p:spPr>
        <p:txBody>
          <a:bodyPr anchor="t" rtlCol="false" tIns="0" lIns="0" bIns="0" rIns="0">
            <a:spAutoFit/>
          </a:bodyPr>
          <a:lstStyle/>
          <a:p>
            <a:pPr algn="ctr">
              <a:lnSpc>
                <a:spcPts val="9575"/>
              </a:lnSpc>
            </a:pPr>
            <a:r>
              <a:rPr lang="en-US" sz="6839">
                <a:solidFill>
                  <a:srgbClr val="FFFFFF"/>
                </a:solidFill>
                <a:latin typeface="Horizon"/>
              </a:rPr>
              <a:t>Model Implementation</a:t>
            </a:r>
          </a:p>
        </p:txBody>
      </p:sp>
      <p:sp>
        <p:nvSpPr>
          <p:cNvPr name="Freeform 4" id="4"/>
          <p:cNvSpPr/>
          <p:nvPr/>
        </p:nvSpPr>
        <p:spPr>
          <a:xfrm flipH="false" flipV="false" rot="0">
            <a:off x="5009962" y="1982711"/>
            <a:ext cx="12249338" cy="7275589"/>
          </a:xfrm>
          <a:custGeom>
            <a:avLst/>
            <a:gdLst/>
            <a:ahLst/>
            <a:cxnLst/>
            <a:rect r="r" b="b" t="t" l="l"/>
            <a:pathLst>
              <a:path h="7275589" w="12249338">
                <a:moveTo>
                  <a:pt x="0" y="0"/>
                </a:moveTo>
                <a:lnTo>
                  <a:pt x="12249338" y="0"/>
                </a:lnTo>
                <a:lnTo>
                  <a:pt x="12249338" y="7275589"/>
                </a:lnTo>
                <a:lnTo>
                  <a:pt x="0" y="7275589"/>
                </a:lnTo>
                <a:lnTo>
                  <a:pt x="0" y="0"/>
                </a:lnTo>
                <a:close/>
              </a:path>
            </a:pathLst>
          </a:custGeom>
          <a:blipFill>
            <a:blip r:embed="rId4"/>
            <a:stretch>
              <a:fillRect l="0" t="-705" r="0" b="-705"/>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AutoShape 2" id="2"/>
          <p:cNvSpPr/>
          <p:nvPr/>
        </p:nvSpPr>
        <p:spPr>
          <a:xfrm rot="0">
            <a:off x="-150019" y="-146598"/>
            <a:ext cx="9294019" cy="10587038"/>
          </a:xfrm>
          <a:prstGeom prst="rect">
            <a:avLst/>
          </a:prstGeom>
          <a:solidFill>
            <a:srgbClr val="FFFFFF"/>
          </a:solidFill>
        </p:spPr>
      </p:sp>
      <p:sp>
        <p:nvSpPr>
          <p:cNvPr name="AutoShape 3" id="3"/>
          <p:cNvSpPr/>
          <p:nvPr/>
        </p:nvSpPr>
        <p:spPr>
          <a:xfrm>
            <a:off x="9609189" y="1301501"/>
            <a:ext cx="6407944"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50019" y="2643571"/>
            <a:ext cx="9359489" cy="4999857"/>
          </a:xfrm>
          <a:custGeom>
            <a:avLst/>
            <a:gdLst/>
            <a:ahLst/>
            <a:cxnLst/>
            <a:rect r="r" b="b" t="t" l="l"/>
            <a:pathLst>
              <a:path h="4999857" w="9359489">
                <a:moveTo>
                  <a:pt x="0" y="0"/>
                </a:moveTo>
                <a:lnTo>
                  <a:pt x="9359490" y="0"/>
                </a:lnTo>
                <a:lnTo>
                  <a:pt x="9359490" y="4999858"/>
                </a:lnTo>
                <a:lnTo>
                  <a:pt x="0" y="4999858"/>
                </a:lnTo>
                <a:lnTo>
                  <a:pt x="0" y="0"/>
                </a:lnTo>
                <a:close/>
              </a:path>
            </a:pathLst>
          </a:custGeom>
          <a:blipFill>
            <a:blip r:embed="rId2"/>
            <a:stretch>
              <a:fillRect l="0" t="0" r="0" b="0"/>
            </a:stretch>
          </a:blipFill>
        </p:spPr>
      </p:sp>
      <p:sp>
        <p:nvSpPr>
          <p:cNvPr name="TextBox 5" id="5"/>
          <p:cNvSpPr txBox="true"/>
          <p:nvPr/>
        </p:nvSpPr>
        <p:spPr>
          <a:xfrm rot="0">
            <a:off x="9609189" y="1667370"/>
            <a:ext cx="8678811" cy="2799733"/>
          </a:xfrm>
          <a:prstGeom prst="rect">
            <a:avLst/>
          </a:prstGeom>
        </p:spPr>
        <p:txBody>
          <a:bodyPr anchor="t" rtlCol="false" tIns="0" lIns="0" bIns="0" rIns="0">
            <a:spAutoFit/>
          </a:bodyPr>
          <a:lstStyle/>
          <a:p>
            <a:pPr>
              <a:lnSpc>
                <a:spcPts val="3169"/>
              </a:lnSpc>
            </a:pPr>
            <a:r>
              <a:rPr lang="en-US" sz="2641">
                <a:solidFill>
                  <a:srgbClr val="FFFFFF"/>
                </a:solidFill>
                <a:latin typeface="Lato 1 Bold"/>
              </a:rPr>
              <a:t>Supercharged Decision Trees:</a:t>
            </a:r>
            <a:r>
              <a:rPr lang="en-US" sz="2641">
                <a:solidFill>
                  <a:srgbClr val="FFFFFF"/>
                </a:solidFill>
                <a:latin typeface="Lato 1"/>
              </a:rPr>
              <a:t> </a:t>
            </a:r>
          </a:p>
          <a:p>
            <a:pPr>
              <a:lnSpc>
                <a:spcPts val="3169"/>
              </a:lnSpc>
            </a:pPr>
            <a:r>
              <a:rPr lang="en-US" sz="2641">
                <a:solidFill>
                  <a:srgbClr val="FFFFFF"/>
                </a:solidFill>
                <a:latin typeface="Lato 1"/>
              </a:rPr>
              <a:t>XGBoost builds on the strengths of decision trees by using a technique called "gradient boosting." It creates a sequence of improved decision trees, each focusing on correcting the errors of the previous ones, leading to highly accurate predictions for loan approval or default.</a:t>
            </a:r>
          </a:p>
          <a:p>
            <a:pPr>
              <a:lnSpc>
                <a:spcPts val="3169"/>
              </a:lnSpc>
            </a:pPr>
          </a:p>
        </p:txBody>
      </p:sp>
      <p:sp>
        <p:nvSpPr>
          <p:cNvPr name="TextBox 6" id="6"/>
          <p:cNvSpPr txBox="true"/>
          <p:nvPr/>
        </p:nvSpPr>
        <p:spPr>
          <a:xfrm rot="0">
            <a:off x="9609189" y="4400516"/>
            <a:ext cx="8229862" cy="2632445"/>
          </a:xfrm>
          <a:prstGeom prst="rect">
            <a:avLst/>
          </a:prstGeom>
        </p:spPr>
        <p:txBody>
          <a:bodyPr anchor="t" rtlCol="false" tIns="0" lIns="0" bIns="0" rIns="0">
            <a:spAutoFit/>
          </a:bodyPr>
          <a:lstStyle/>
          <a:p>
            <a:pPr>
              <a:lnSpc>
                <a:spcPts val="3510"/>
              </a:lnSpc>
            </a:pPr>
            <a:r>
              <a:rPr lang="en-US" sz="2700">
                <a:solidFill>
                  <a:srgbClr val="FFFFFF"/>
                </a:solidFill>
                <a:latin typeface="Lato 2 Bold"/>
              </a:rPr>
              <a:t>Regularization &amp; Performance:</a:t>
            </a:r>
            <a:r>
              <a:rPr lang="en-US" sz="2700">
                <a:solidFill>
                  <a:srgbClr val="FFFFFF"/>
                </a:solidFill>
                <a:latin typeface="Lato 2"/>
              </a:rPr>
              <a:t> </a:t>
            </a:r>
          </a:p>
          <a:p>
            <a:pPr>
              <a:lnSpc>
                <a:spcPts val="3510"/>
              </a:lnSpc>
            </a:pPr>
            <a:r>
              <a:rPr lang="en-US" sz="2700">
                <a:solidFill>
                  <a:srgbClr val="FFFFFF"/>
                </a:solidFill>
                <a:latin typeface="Lato 2"/>
              </a:rPr>
              <a:t>XGBoost incorporates "regularization" techniques that prevent overfitting. This helps the model perform well on unseen data, crucial for reliable loan risk assessment.</a:t>
            </a:r>
          </a:p>
          <a:p>
            <a:pPr>
              <a:lnSpc>
                <a:spcPts val="3510"/>
              </a:lnSpc>
            </a:pPr>
          </a:p>
        </p:txBody>
      </p:sp>
      <p:sp>
        <p:nvSpPr>
          <p:cNvPr name="TextBox 7" id="7"/>
          <p:cNvSpPr txBox="true"/>
          <p:nvPr/>
        </p:nvSpPr>
        <p:spPr>
          <a:xfrm rot="0">
            <a:off x="9609189" y="444273"/>
            <a:ext cx="7833033" cy="847703"/>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FFFFFF"/>
                </a:solidFill>
                <a:latin typeface="Sarabun"/>
              </a:rPr>
              <a:t>XGBOOST</a:t>
            </a:r>
          </a:p>
        </p:txBody>
      </p:sp>
      <p:sp>
        <p:nvSpPr>
          <p:cNvPr name="TextBox 8" id="8"/>
          <p:cNvSpPr txBox="true"/>
          <p:nvPr/>
        </p:nvSpPr>
        <p:spPr>
          <a:xfrm rot="0">
            <a:off x="9609189" y="6956806"/>
            <a:ext cx="8229862" cy="2876396"/>
          </a:xfrm>
          <a:prstGeom prst="rect">
            <a:avLst/>
          </a:prstGeom>
        </p:spPr>
        <p:txBody>
          <a:bodyPr anchor="t" rtlCol="false" tIns="0" lIns="0" bIns="0" rIns="0">
            <a:spAutoFit/>
          </a:bodyPr>
          <a:lstStyle/>
          <a:p>
            <a:pPr>
              <a:lnSpc>
                <a:spcPts val="3240"/>
              </a:lnSpc>
            </a:pPr>
            <a:r>
              <a:rPr lang="en-US" sz="2700">
                <a:solidFill>
                  <a:srgbClr val="FFFFFF"/>
                </a:solidFill>
                <a:latin typeface="Lato 2 Bold"/>
              </a:rPr>
              <a:t>Scalability &amp; Explainability:</a:t>
            </a:r>
            <a:r>
              <a:rPr lang="en-US" sz="2700">
                <a:solidFill>
                  <a:srgbClr val="FFFFFF"/>
                </a:solidFill>
                <a:latin typeface="Lato 2"/>
              </a:rPr>
              <a:t> </a:t>
            </a:r>
          </a:p>
          <a:p>
            <a:pPr>
              <a:lnSpc>
                <a:spcPts val="3240"/>
              </a:lnSpc>
            </a:pPr>
            <a:r>
              <a:rPr lang="en-US" sz="2700">
                <a:solidFill>
                  <a:srgbClr val="FFFFFF"/>
                </a:solidFill>
                <a:latin typeface="Lato 2"/>
              </a:rPr>
              <a:t>XGBoost handles large datasets efficiently and provides some level of feature importance analysis, similar to Random Forest. This allows lenders to understand the key factors influencing loan risk predictions.</a:t>
            </a:r>
          </a:p>
          <a:p>
            <a:pPr>
              <a:lnSpc>
                <a:spcPts val="3240"/>
              </a:lnSpc>
              <a:spcBef>
                <a:spcPct val="0"/>
              </a:spcBef>
            </a:pP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2280615" y="2064560"/>
            <a:ext cx="12947458" cy="6574722"/>
          </a:xfrm>
          <a:custGeom>
            <a:avLst/>
            <a:gdLst/>
            <a:ahLst/>
            <a:cxnLst/>
            <a:rect r="r" b="b" t="t" l="l"/>
            <a:pathLst>
              <a:path h="6574722" w="12947458">
                <a:moveTo>
                  <a:pt x="0" y="0"/>
                </a:moveTo>
                <a:lnTo>
                  <a:pt x="12947458" y="0"/>
                </a:lnTo>
                <a:lnTo>
                  <a:pt x="12947458" y="6574721"/>
                </a:lnTo>
                <a:lnTo>
                  <a:pt x="0" y="6574721"/>
                </a:lnTo>
                <a:lnTo>
                  <a:pt x="0" y="0"/>
                </a:lnTo>
                <a:close/>
              </a:path>
            </a:pathLst>
          </a:custGeom>
          <a:blipFill>
            <a:blip r:embed="rId2"/>
            <a:stretch>
              <a:fillRect l="-4897" t="0" r="-4897" b="0"/>
            </a:stretch>
          </a:blipFill>
        </p:spPr>
      </p:sp>
      <p:sp>
        <p:nvSpPr>
          <p:cNvPr name="TextBox 3" id="3"/>
          <p:cNvSpPr txBox="true"/>
          <p:nvPr/>
        </p:nvSpPr>
        <p:spPr>
          <a:xfrm rot="0">
            <a:off x="2461476" y="8767172"/>
            <a:ext cx="4484523" cy="88700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Accuracy:73%</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351393" y="2912128"/>
            <a:ext cx="10722709" cy="7814174"/>
          </a:xfrm>
          <a:custGeom>
            <a:avLst/>
            <a:gdLst/>
            <a:ahLst/>
            <a:cxnLst/>
            <a:rect r="r" b="b" t="t" l="l"/>
            <a:pathLst>
              <a:path h="7814174" w="10722709">
                <a:moveTo>
                  <a:pt x="0" y="0"/>
                </a:moveTo>
                <a:lnTo>
                  <a:pt x="10722710" y="0"/>
                </a:lnTo>
                <a:lnTo>
                  <a:pt x="10722710" y="7814174"/>
                </a:lnTo>
                <a:lnTo>
                  <a:pt x="0" y="7814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01222"/>
            <a:ext cx="18548055" cy="1245407"/>
          </a:xfrm>
          <a:prstGeom prst="rect">
            <a:avLst/>
          </a:prstGeom>
        </p:spPr>
        <p:txBody>
          <a:bodyPr anchor="t" rtlCol="false" tIns="0" lIns="0" bIns="0" rIns="0">
            <a:spAutoFit/>
          </a:bodyPr>
          <a:lstStyle/>
          <a:p>
            <a:pPr algn="ctr">
              <a:lnSpc>
                <a:spcPts val="9575"/>
              </a:lnSpc>
            </a:pPr>
            <a:r>
              <a:rPr lang="en-US" sz="6839">
                <a:solidFill>
                  <a:srgbClr val="FFFFFF"/>
                </a:solidFill>
                <a:latin typeface="Horizon"/>
              </a:rPr>
              <a:t>Model Implementation</a:t>
            </a:r>
          </a:p>
        </p:txBody>
      </p:sp>
      <p:sp>
        <p:nvSpPr>
          <p:cNvPr name="Freeform 4" id="4"/>
          <p:cNvSpPr/>
          <p:nvPr/>
        </p:nvSpPr>
        <p:spPr>
          <a:xfrm flipH="false" flipV="false" rot="0">
            <a:off x="4562045" y="1974624"/>
            <a:ext cx="13298757" cy="7069998"/>
          </a:xfrm>
          <a:custGeom>
            <a:avLst/>
            <a:gdLst/>
            <a:ahLst/>
            <a:cxnLst/>
            <a:rect r="r" b="b" t="t" l="l"/>
            <a:pathLst>
              <a:path h="7069998" w="13298757">
                <a:moveTo>
                  <a:pt x="0" y="0"/>
                </a:moveTo>
                <a:lnTo>
                  <a:pt x="13298757" y="0"/>
                </a:lnTo>
                <a:lnTo>
                  <a:pt x="13298757" y="7069999"/>
                </a:lnTo>
                <a:lnTo>
                  <a:pt x="0" y="7069999"/>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77299" y="2922825"/>
            <a:ext cx="9160757" cy="3371519"/>
          </a:xfrm>
          <a:prstGeom prst="rect">
            <a:avLst/>
          </a:prstGeom>
        </p:spPr>
        <p:txBody>
          <a:bodyPr anchor="t" rtlCol="false" tIns="0" lIns="0" bIns="0" rIns="0">
            <a:spAutoFit/>
          </a:bodyPr>
          <a:lstStyle/>
          <a:p>
            <a:pPr algn="ctr">
              <a:lnSpc>
                <a:spcPts val="8640"/>
              </a:lnSpc>
            </a:pPr>
            <a:r>
              <a:rPr lang="en-US" sz="7200">
                <a:solidFill>
                  <a:srgbClr val="FFFFFF"/>
                </a:solidFill>
                <a:latin typeface="Horizon"/>
              </a:rPr>
              <a:t>RESULTS </a:t>
            </a:r>
          </a:p>
          <a:p>
            <a:pPr algn="ctr">
              <a:lnSpc>
                <a:spcPts val="8640"/>
              </a:lnSpc>
            </a:pPr>
            <a:r>
              <a:rPr lang="en-US" sz="7200">
                <a:solidFill>
                  <a:srgbClr val="FFFFFF"/>
                </a:solidFill>
                <a:latin typeface="Horizon"/>
              </a:rPr>
              <a:t>AND  </a:t>
            </a:r>
          </a:p>
          <a:p>
            <a:pPr algn="ctr">
              <a:lnSpc>
                <a:spcPts val="8640"/>
              </a:lnSpc>
              <a:spcBef>
                <a:spcPct val="0"/>
              </a:spcBef>
            </a:pPr>
            <a:r>
              <a:rPr lang="en-US" sz="7200">
                <a:solidFill>
                  <a:srgbClr val="FFFFFF"/>
                </a:solidFill>
                <a:latin typeface="Horizon"/>
              </a:rPr>
              <a:t>DISCUSSIONS</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0">
            <a:off x="-61722" y="-8368271"/>
            <a:ext cx="18349722" cy="18793943"/>
          </a:xfrm>
          <a:custGeom>
            <a:avLst/>
            <a:gdLst/>
            <a:ahLst/>
            <a:cxnLst/>
            <a:rect r="r" b="b" t="t" l="l"/>
            <a:pathLst>
              <a:path h="18793943" w="18349722">
                <a:moveTo>
                  <a:pt x="0" y="0"/>
                </a:moveTo>
                <a:lnTo>
                  <a:pt x="18349722" y="0"/>
                </a:lnTo>
                <a:lnTo>
                  <a:pt x="18349722" y="18793942"/>
                </a:lnTo>
                <a:lnTo>
                  <a:pt x="0" y="18793942"/>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004894">
            <a:off x="2176651" y="6593046"/>
            <a:ext cx="2827087" cy="798652"/>
          </a:xfrm>
          <a:custGeom>
            <a:avLst/>
            <a:gdLst/>
            <a:ahLst/>
            <a:cxnLst/>
            <a:rect r="r" b="b" t="t" l="l"/>
            <a:pathLst>
              <a:path h="798652" w="2827087">
                <a:moveTo>
                  <a:pt x="0" y="0"/>
                </a:moveTo>
                <a:lnTo>
                  <a:pt x="2827087" y="0"/>
                </a:lnTo>
                <a:lnTo>
                  <a:pt x="2827087" y="798652"/>
                </a:lnTo>
                <a:lnTo>
                  <a:pt x="0" y="79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42308" y="4586343"/>
            <a:ext cx="13265107" cy="110479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Sarabun Bold"/>
              </a:rPr>
              <a:t>Model Performance Comparison</a:t>
            </a:r>
          </a:p>
        </p:txBody>
      </p:sp>
      <p:sp>
        <p:nvSpPr>
          <p:cNvPr name="Freeform 5" id="5"/>
          <p:cNvSpPr/>
          <p:nvPr/>
        </p:nvSpPr>
        <p:spPr>
          <a:xfrm flipH="false" flipV="false" rot="-8100000">
            <a:off x="4724367" y="2491384"/>
            <a:ext cx="2735624" cy="772814"/>
          </a:xfrm>
          <a:custGeom>
            <a:avLst/>
            <a:gdLst/>
            <a:ahLst/>
            <a:cxnLst/>
            <a:rect r="r" b="b" t="t" l="l"/>
            <a:pathLst>
              <a:path h="772814" w="2735624">
                <a:moveTo>
                  <a:pt x="0" y="0"/>
                </a:moveTo>
                <a:lnTo>
                  <a:pt x="2735623" y="0"/>
                </a:lnTo>
                <a:lnTo>
                  <a:pt x="2735623" y="772814"/>
                </a:lnTo>
                <a:lnTo>
                  <a:pt x="0" y="77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276312">
            <a:off x="11494931" y="7032606"/>
            <a:ext cx="2485182" cy="702064"/>
          </a:xfrm>
          <a:custGeom>
            <a:avLst/>
            <a:gdLst/>
            <a:ahLst/>
            <a:cxnLst/>
            <a:rect r="r" b="b" t="t" l="l"/>
            <a:pathLst>
              <a:path h="702064" w="2485182">
                <a:moveTo>
                  <a:pt x="0" y="0"/>
                </a:moveTo>
                <a:lnTo>
                  <a:pt x="2485182" y="0"/>
                </a:lnTo>
                <a:lnTo>
                  <a:pt x="2485182" y="702064"/>
                </a:lnTo>
                <a:lnTo>
                  <a:pt x="0" y="702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56231" y="2592684"/>
            <a:ext cx="2087163" cy="1525527"/>
          </a:xfrm>
          <a:custGeom>
            <a:avLst/>
            <a:gdLst/>
            <a:ahLst/>
            <a:cxnLst/>
            <a:rect r="r" b="b" t="t" l="l"/>
            <a:pathLst>
              <a:path h="1525527" w="2087163">
                <a:moveTo>
                  <a:pt x="0" y="0"/>
                </a:moveTo>
                <a:lnTo>
                  <a:pt x="2087163" y="0"/>
                </a:lnTo>
                <a:lnTo>
                  <a:pt x="2087163" y="1525527"/>
                </a:lnTo>
                <a:lnTo>
                  <a:pt x="0" y="1525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139185" y="4040242"/>
            <a:ext cx="14009630" cy="2206517"/>
          </a:xfrm>
          <a:custGeom>
            <a:avLst/>
            <a:gdLst/>
            <a:ahLst/>
            <a:cxnLst/>
            <a:rect r="r" b="b" t="t" l="l"/>
            <a:pathLst>
              <a:path h="2206517" w="14009630">
                <a:moveTo>
                  <a:pt x="0" y="0"/>
                </a:moveTo>
                <a:lnTo>
                  <a:pt x="14009630" y="0"/>
                </a:lnTo>
                <a:lnTo>
                  <a:pt x="14009630" y="2206516"/>
                </a:lnTo>
                <a:lnTo>
                  <a:pt x="0" y="2206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328630" y="1313850"/>
            <a:ext cx="4695583" cy="580368"/>
          </a:xfrm>
          <a:prstGeom prst="rect">
            <a:avLst/>
          </a:prstGeom>
        </p:spPr>
        <p:txBody>
          <a:bodyPr anchor="t" rtlCol="false" tIns="0" lIns="0" bIns="0" rIns="0">
            <a:spAutoFit/>
          </a:bodyPr>
          <a:lstStyle/>
          <a:p>
            <a:pPr algn="ctr">
              <a:lnSpc>
                <a:spcPts val="4759"/>
              </a:lnSpc>
            </a:pPr>
            <a:r>
              <a:rPr lang="en-US" sz="3399">
                <a:solidFill>
                  <a:srgbClr val="FFFFFF"/>
                </a:solidFill>
                <a:latin typeface="Lato 2 Bold"/>
              </a:rPr>
              <a:t>LOGISTIC REGRESSION</a:t>
            </a:r>
          </a:p>
        </p:txBody>
      </p:sp>
      <p:sp>
        <p:nvSpPr>
          <p:cNvPr name="TextBox 10" id="10"/>
          <p:cNvSpPr txBox="true"/>
          <p:nvPr/>
        </p:nvSpPr>
        <p:spPr>
          <a:xfrm rot="0">
            <a:off x="1511069" y="8019526"/>
            <a:ext cx="3730846" cy="580368"/>
          </a:xfrm>
          <a:prstGeom prst="rect">
            <a:avLst/>
          </a:prstGeom>
        </p:spPr>
        <p:txBody>
          <a:bodyPr anchor="t" rtlCol="false" tIns="0" lIns="0" bIns="0" rIns="0">
            <a:spAutoFit/>
          </a:bodyPr>
          <a:lstStyle/>
          <a:p>
            <a:pPr algn="ctr">
              <a:lnSpc>
                <a:spcPts val="4759"/>
              </a:lnSpc>
            </a:pPr>
            <a:r>
              <a:rPr lang="en-US" sz="3399">
                <a:solidFill>
                  <a:srgbClr val="FFFFFF"/>
                </a:solidFill>
                <a:latin typeface="Lato 2 Bold"/>
              </a:rPr>
              <a:t>RANDOM FOREST</a:t>
            </a:r>
          </a:p>
        </p:txBody>
      </p:sp>
      <p:sp>
        <p:nvSpPr>
          <p:cNvPr name="TextBox 11" id="11"/>
          <p:cNvSpPr txBox="true"/>
          <p:nvPr/>
        </p:nvSpPr>
        <p:spPr>
          <a:xfrm rot="0">
            <a:off x="13743394" y="2554270"/>
            <a:ext cx="3183820" cy="580368"/>
          </a:xfrm>
          <a:prstGeom prst="rect">
            <a:avLst/>
          </a:prstGeom>
        </p:spPr>
        <p:txBody>
          <a:bodyPr anchor="t" rtlCol="false" tIns="0" lIns="0" bIns="0" rIns="0">
            <a:spAutoFit/>
          </a:bodyPr>
          <a:lstStyle/>
          <a:p>
            <a:pPr algn="ctr">
              <a:lnSpc>
                <a:spcPts val="4759"/>
              </a:lnSpc>
            </a:pPr>
            <a:r>
              <a:rPr lang="en-US" sz="3399">
                <a:solidFill>
                  <a:srgbClr val="FFFFFF"/>
                </a:solidFill>
                <a:latin typeface="Lato 2 Bold"/>
              </a:rPr>
              <a:t>DECISION TREE</a:t>
            </a:r>
          </a:p>
        </p:txBody>
      </p:sp>
      <p:sp>
        <p:nvSpPr>
          <p:cNvPr name="TextBox 12" id="12"/>
          <p:cNvSpPr txBox="true"/>
          <p:nvPr/>
        </p:nvSpPr>
        <p:spPr>
          <a:xfrm rot="0">
            <a:off x="13033676" y="8226937"/>
            <a:ext cx="2091531" cy="580368"/>
          </a:xfrm>
          <a:prstGeom prst="rect">
            <a:avLst/>
          </a:prstGeom>
        </p:spPr>
        <p:txBody>
          <a:bodyPr anchor="t" rtlCol="false" tIns="0" lIns="0" bIns="0" rIns="0">
            <a:spAutoFit/>
          </a:bodyPr>
          <a:lstStyle/>
          <a:p>
            <a:pPr algn="ctr">
              <a:lnSpc>
                <a:spcPts val="4759"/>
              </a:lnSpc>
            </a:pPr>
            <a:r>
              <a:rPr lang="en-US" sz="3399">
                <a:solidFill>
                  <a:srgbClr val="FFFFFF"/>
                </a:solidFill>
                <a:latin typeface="Lato 2 Bold"/>
              </a:rPr>
              <a:t>XGBOOST</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0" y="576450"/>
            <a:ext cx="18288000" cy="9143910"/>
          </a:xfrm>
          <a:prstGeom prst="rect">
            <a:avLst/>
          </a:prstGeom>
        </p:spPr>
        <p:txBody>
          <a:bodyPr anchor="t" rtlCol="false" tIns="0" lIns="0" bIns="0" rIns="0">
            <a:spAutoFit/>
          </a:bodyPr>
          <a:lstStyle/>
          <a:p>
            <a:pPr algn="ctr">
              <a:lnSpc>
                <a:spcPts val="5999"/>
              </a:lnSpc>
              <a:spcBef>
                <a:spcPct val="0"/>
              </a:spcBef>
            </a:pPr>
            <a:r>
              <a:rPr lang="en-US" sz="4999" u="sng">
                <a:solidFill>
                  <a:srgbClr val="FFFFFF"/>
                </a:solidFill>
                <a:latin typeface="Sarabun Bold"/>
              </a:rPr>
              <a:t>Model Complexity &amp; Interpretability:</a:t>
            </a:r>
          </a:p>
          <a:p>
            <a:pPr algn="ctr">
              <a:lnSpc>
                <a:spcPts val="4799"/>
              </a:lnSpc>
              <a:spcBef>
                <a:spcPct val="0"/>
              </a:spcBef>
            </a:pPr>
          </a:p>
          <a:p>
            <a:pPr marL="863599" indent="-431800" lvl="1">
              <a:lnSpc>
                <a:spcPts val="4799"/>
              </a:lnSpc>
              <a:buFont typeface="Arial"/>
              <a:buChar char="•"/>
            </a:pPr>
            <a:r>
              <a:rPr lang="en-US" sz="3999">
                <a:solidFill>
                  <a:srgbClr val="FFFFFF"/>
                </a:solidFill>
                <a:latin typeface="Sarabun Bold"/>
              </a:rPr>
              <a:t>Decision Tree:</a:t>
            </a:r>
            <a:r>
              <a:rPr lang="en-US" sz="3999">
                <a:solidFill>
                  <a:srgbClr val="FFFFFF"/>
                </a:solidFill>
                <a:latin typeface="Sarabun"/>
              </a:rPr>
              <a:t> Simple and easy to understand, with clear decision rules for loan approval. Can be prone to overfitting. (Most Interpretable)</a:t>
            </a:r>
          </a:p>
          <a:p>
            <a:pPr>
              <a:lnSpc>
                <a:spcPts val="4799"/>
              </a:lnSpc>
            </a:pPr>
          </a:p>
          <a:p>
            <a:pPr marL="863599" indent="-431800" lvl="1">
              <a:lnSpc>
                <a:spcPts val="4799"/>
              </a:lnSpc>
              <a:buFont typeface="Arial"/>
              <a:buChar char="•"/>
            </a:pPr>
            <a:r>
              <a:rPr lang="en-US" sz="3999">
                <a:solidFill>
                  <a:srgbClr val="FFFFFF"/>
                </a:solidFill>
                <a:latin typeface="Sarabun Bold"/>
              </a:rPr>
              <a:t>Logistic Regression:</a:t>
            </a:r>
            <a:r>
              <a:rPr lang="en-US" sz="3999">
                <a:solidFill>
                  <a:srgbClr val="FFFFFF"/>
                </a:solidFill>
                <a:latin typeface="Sarabun"/>
              </a:rPr>
              <a:t> Straightforward model, but the relationship between features and loan approval is less intuitive compared to a decision tree. (Interpretable)</a:t>
            </a:r>
          </a:p>
          <a:p>
            <a:pPr>
              <a:lnSpc>
                <a:spcPts val="4799"/>
              </a:lnSpc>
            </a:pPr>
          </a:p>
          <a:p>
            <a:pPr marL="863599" indent="-431800" lvl="1">
              <a:lnSpc>
                <a:spcPts val="4799"/>
              </a:lnSpc>
              <a:buFont typeface="Arial"/>
              <a:buChar char="•"/>
            </a:pPr>
            <a:r>
              <a:rPr lang="en-US" sz="3999">
                <a:solidFill>
                  <a:srgbClr val="FFFFFF"/>
                </a:solidFill>
                <a:latin typeface="Sarabun Bold"/>
              </a:rPr>
              <a:t>Random Forest:</a:t>
            </a:r>
            <a:r>
              <a:rPr lang="en-US" sz="3999">
                <a:solidFill>
                  <a:srgbClr val="FFFFFF"/>
                </a:solidFill>
                <a:latin typeface="Sarabun"/>
              </a:rPr>
              <a:t> Combines multiple trees, making interpretation more complex. Offers feature importance for understanding key factors. (Moderately Interpretable)</a:t>
            </a:r>
          </a:p>
          <a:p>
            <a:pPr>
              <a:lnSpc>
                <a:spcPts val="4799"/>
              </a:lnSpc>
            </a:pPr>
          </a:p>
          <a:p>
            <a:pPr marL="863599" indent="-431800" lvl="1">
              <a:lnSpc>
                <a:spcPts val="4799"/>
              </a:lnSpc>
              <a:buFont typeface="Arial"/>
              <a:buChar char="•"/>
            </a:pPr>
            <a:r>
              <a:rPr lang="en-US" sz="3999">
                <a:solidFill>
                  <a:srgbClr val="FFFFFF"/>
                </a:solidFill>
                <a:latin typeface="Sarabun Bold"/>
              </a:rPr>
              <a:t>XGBoost: </a:t>
            </a:r>
            <a:r>
              <a:rPr lang="en-US" sz="3999">
                <a:solidFill>
                  <a:srgbClr val="FFFFFF"/>
                </a:solidFill>
                <a:latin typeface="Sarabun"/>
              </a:rPr>
              <a:t>Most complex model, with interpretation requiring feature importance analysis. (Least Interpretable)</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0" y="1176503"/>
            <a:ext cx="18288000" cy="7943520"/>
          </a:xfrm>
          <a:prstGeom prst="rect">
            <a:avLst/>
          </a:prstGeom>
        </p:spPr>
        <p:txBody>
          <a:bodyPr anchor="t" rtlCol="false" tIns="0" lIns="0" bIns="0" rIns="0">
            <a:spAutoFit/>
          </a:bodyPr>
          <a:lstStyle/>
          <a:p>
            <a:pPr algn="ctr">
              <a:lnSpc>
                <a:spcPts val="5999"/>
              </a:lnSpc>
              <a:spcBef>
                <a:spcPct val="0"/>
              </a:spcBef>
            </a:pPr>
            <a:r>
              <a:rPr lang="en-US" sz="4999" u="sng">
                <a:solidFill>
                  <a:srgbClr val="FFFFFF"/>
                </a:solidFill>
                <a:latin typeface="Sarabun Bold"/>
              </a:rPr>
              <a:t> Accuracy &amp; Performance:</a:t>
            </a:r>
          </a:p>
          <a:p>
            <a:pPr algn="ctr">
              <a:lnSpc>
                <a:spcPts val="4799"/>
              </a:lnSpc>
              <a:spcBef>
                <a:spcPct val="0"/>
              </a:spcBef>
            </a:pPr>
          </a:p>
          <a:p>
            <a:pPr marL="863599" indent="-431800" lvl="1">
              <a:lnSpc>
                <a:spcPts val="4799"/>
              </a:lnSpc>
              <a:buFont typeface="Arial"/>
              <a:buChar char="•"/>
            </a:pPr>
            <a:r>
              <a:rPr lang="en-US" sz="3999">
                <a:solidFill>
                  <a:srgbClr val="FFFFFF"/>
                </a:solidFill>
                <a:latin typeface="Sarabun Bold"/>
              </a:rPr>
              <a:t>Decision Tree: </a:t>
            </a:r>
            <a:r>
              <a:rPr lang="en-US" sz="3999">
                <a:solidFill>
                  <a:srgbClr val="FFFFFF"/>
                </a:solidFill>
                <a:latin typeface="Sarabun"/>
              </a:rPr>
              <a:t>Can be accurate but susceptible to overfitting, leading to poor performance on unseen data. </a:t>
            </a:r>
          </a:p>
          <a:p>
            <a:pPr>
              <a:lnSpc>
                <a:spcPts val="4799"/>
              </a:lnSpc>
            </a:pPr>
          </a:p>
          <a:p>
            <a:pPr marL="863599" indent="-431800" lvl="1">
              <a:lnSpc>
                <a:spcPts val="4799"/>
              </a:lnSpc>
              <a:buFont typeface="Arial"/>
              <a:buChar char="•"/>
            </a:pPr>
            <a:r>
              <a:rPr lang="en-US" sz="3999">
                <a:solidFill>
                  <a:srgbClr val="FFFFFF"/>
                </a:solidFill>
                <a:latin typeface="Sarabun Bold"/>
              </a:rPr>
              <a:t>Logistic Regression: </a:t>
            </a:r>
            <a:r>
              <a:rPr lang="en-US" sz="3999">
                <a:solidFill>
                  <a:srgbClr val="FFFFFF"/>
                </a:solidFill>
                <a:latin typeface="Sarabun"/>
              </a:rPr>
              <a:t>Good accuracy for binary prediction, but may not capture complex relationships in the data.</a:t>
            </a:r>
          </a:p>
          <a:p>
            <a:pPr>
              <a:lnSpc>
                <a:spcPts val="4799"/>
              </a:lnSpc>
            </a:pPr>
          </a:p>
          <a:p>
            <a:pPr marL="863599" indent="-431800" lvl="1">
              <a:lnSpc>
                <a:spcPts val="4799"/>
              </a:lnSpc>
              <a:buFont typeface="Arial"/>
              <a:buChar char="•"/>
            </a:pPr>
            <a:r>
              <a:rPr lang="en-US" sz="3999">
                <a:solidFill>
                  <a:srgbClr val="FFFFFF"/>
                </a:solidFill>
                <a:latin typeface="Sarabun Bold"/>
              </a:rPr>
              <a:t>Random Forest: </a:t>
            </a:r>
            <a:r>
              <a:rPr lang="en-US" sz="3999">
                <a:solidFill>
                  <a:srgbClr val="FFFFFF"/>
                </a:solidFill>
                <a:latin typeface="Sarabun"/>
              </a:rPr>
              <a:t>Generally more accurate than a single decision tree due to reduced variance and overfitting.</a:t>
            </a:r>
          </a:p>
          <a:p>
            <a:pPr>
              <a:lnSpc>
                <a:spcPts val="4799"/>
              </a:lnSpc>
            </a:pPr>
          </a:p>
          <a:p>
            <a:pPr marL="863599" indent="-431800" lvl="1">
              <a:lnSpc>
                <a:spcPts val="4799"/>
              </a:lnSpc>
              <a:buFont typeface="Arial"/>
              <a:buChar char="•"/>
            </a:pPr>
            <a:r>
              <a:rPr lang="en-US" sz="3999">
                <a:solidFill>
                  <a:srgbClr val="FFFFFF"/>
                </a:solidFill>
                <a:latin typeface="Sarabun Bold"/>
              </a:rPr>
              <a:t>XGBoost: </a:t>
            </a:r>
            <a:r>
              <a:rPr lang="en-US" sz="3999">
                <a:solidFill>
                  <a:srgbClr val="FFFFFF"/>
                </a:solidFill>
                <a:latin typeface="Sarabun"/>
              </a:rPr>
              <a:t>Often achieves the highest accuracy due to its ensemble learning approach and regularization techniques.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912250" y="4510143"/>
            <a:ext cx="10463500" cy="118099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a:rPr>
              <a:t>INTRODUCTION</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0" y="566925"/>
            <a:ext cx="18172198" cy="9153151"/>
          </a:xfrm>
          <a:prstGeom prst="rect">
            <a:avLst/>
          </a:prstGeom>
        </p:spPr>
        <p:txBody>
          <a:bodyPr anchor="t" rtlCol="false" tIns="0" lIns="0" bIns="0" rIns="0">
            <a:spAutoFit/>
          </a:bodyPr>
          <a:lstStyle/>
          <a:p>
            <a:pPr algn="ctr">
              <a:lnSpc>
                <a:spcPts val="5999"/>
              </a:lnSpc>
            </a:pPr>
            <a:r>
              <a:rPr lang="en-US" sz="4999">
                <a:solidFill>
                  <a:srgbClr val="FFFFFF"/>
                </a:solidFill>
                <a:latin typeface="Lato 1 Bold"/>
              </a:rPr>
              <a:t> </a:t>
            </a:r>
            <a:r>
              <a:rPr lang="en-US" sz="4999" u="sng">
                <a:solidFill>
                  <a:srgbClr val="FFFFFF"/>
                </a:solidFill>
                <a:latin typeface="Lato 1 Bold"/>
              </a:rPr>
              <a:t>Suitability for Loan Prediction:</a:t>
            </a:r>
          </a:p>
          <a:p>
            <a:pPr algn="ctr">
              <a:lnSpc>
                <a:spcPts val="4799"/>
              </a:lnSpc>
            </a:pPr>
          </a:p>
          <a:p>
            <a:pPr marL="863599" indent="-431800" lvl="1">
              <a:lnSpc>
                <a:spcPts val="4799"/>
              </a:lnSpc>
              <a:buFont typeface="Arial"/>
              <a:buChar char="•"/>
            </a:pPr>
            <a:r>
              <a:rPr lang="en-US" sz="3999">
                <a:solidFill>
                  <a:srgbClr val="FFFFFF"/>
                </a:solidFill>
                <a:latin typeface="Lato 1 Bold"/>
              </a:rPr>
              <a:t>Decision Tree: </a:t>
            </a:r>
            <a:r>
              <a:rPr lang="en-US" sz="3999">
                <a:solidFill>
                  <a:srgbClr val="FFFFFF"/>
                </a:solidFill>
                <a:latin typeface="Lato 1"/>
              </a:rPr>
              <a:t>Good for initial exploration and understanding key factors affecting loan approval. May not be ideal for final loan decisions due to overfitting concerns.</a:t>
            </a:r>
          </a:p>
          <a:p>
            <a:pPr>
              <a:lnSpc>
                <a:spcPts val="4799"/>
              </a:lnSpc>
            </a:pPr>
          </a:p>
          <a:p>
            <a:pPr marL="863599" indent="-431800" lvl="1">
              <a:lnSpc>
                <a:spcPts val="4799"/>
              </a:lnSpc>
              <a:buFont typeface="Arial"/>
              <a:buChar char="•"/>
            </a:pPr>
            <a:r>
              <a:rPr lang="en-US" sz="3999">
                <a:solidFill>
                  <a:srgbClr val="FFFFFF"/>
                </a:solidFill>
                <a:latin typeface="Lato 1 Bold"/>
              </a:rPr>
              <a:t>Logistic Regression: </a:t>
            </a:r>
            <a:r>
              <a:rPr lang="en-US" sz="3999">
                <a:solidFill>
                  <a:srgbClr val="FFFFFF"/>
                </a:solidFill>
                <a:latin typeface="Lato 1"/>
              </a:rPr>
              <a:t>Solid choice if interpretability is important and the data has a linear relationship between features and loan approval.</a:t>
            </a:r>
          </a:p>
          <a:p>
            <a:pPr>
              <a:lnSpc>
                <a:spcPts val="4799"/>
              </a:lnSpc>
            </a:pPr>
          </a:p>
          <a:p>
            <a:pPr marL="863599" indent="-431800" lvl="1">
              <a:lnSpc>
                <a:spcPts val="4799"/>
              </a:lnSpc>
              <a:buFont typeface="Arial"/>
              <a:buChar char="•"/>
            </a:pPr>
            <a:r>
              <a:rPr lang="en-US" sz="3999">
                <a:solidFill>
                  <a:srgbClr val="FFFFFF"/>
                </a:solidFill>
                <a:latin typeface="Lato 1 Bold"/>
              </a:rPr>
              <a:t>Random Forest: </a:t>
            </a:r>
            <a:r>
              <a:rPr lang="en-US" sz="3999">
                <a:solidFill>
                  <a:srgbClr val="FFFFFF"/>
                </a:solidFill>
                <a:latin typeface="Lato 1"/>
              </a:rPr>
              <a:t>A strong option for balancing interpretability with accuracy, making it well-suited for loan prediction.</a:t>
            </a:r>
          </a:p>
          <a:p>
            <a:pPr>
              <a:lnSpc>
                <a:spcPts val="4799"/>
              </a:lnSpc>
            </a:pPr>
          </a:p>
          <a:p>
            <a:pPr marL="863599" indent="-431800" lvl="1">
              <a:lnSpc>
                <a:spcPts val="4799"/>
              </a:lnSpc>
              <a:buFont typeface="Arial"/>
              <a:buChar char="•"/>
            </a:pPr>
            <a:r>
              <a:rPr lang="en-US" sz="3999">
                <a:solidFill>
                  <a:srgbClr val="FFFFFF"/>
                </a:solidFill>
                <a:latin typeface="Lato 1 Bold"/>
              </a:rPr>
              <a:t>XGBoost:</a:t>
            </a:r>
            <a:r>
              <a:rPr lang="en-US" sz="3999">
                <a:solidFill>
                  <a:srgbClr val="FFFFFF"/>
                </a:solidFill>
                <a:latin typeface="Lato 1"/>
              </a:rPr>
              <a:t> Offers the highest potential accuracy but requires more expertise to fine-tune and interpret. Great choice when top-notch performance is crucial.</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0" y="164178"/>
            <a:ext cx="17979194" cy="10694823"/>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Lato 1 Bold"/>
              </a:rPr>
              <a:t>Key Findings and Insights</a:t>
            </a:r>
          </a:p>
          <a:p>
            <a:pPr algn="ctr">
              <a:lnSpc>
                <a:spcPts val="3720"/>
              </a:lnSpc>
              <a:spcBef>
                <a:spcPct val="0"/>
              </a:spcBef>
            </a:pPr>
          </a:p>
          <a:p>
            <a:pPr algn="ctr" marL="669294" indent="-334647" lvl="1">
              <a:lnSpc>
                <a:spcPts val="3720"/>
              </a:lnSpc>
              <a:buFont typeface="Arial"/>
              <a:buChar char="•"/>
            </a:pPr>
            <a:r>
              <a:rPr lang="en-US" sz="3100">
                <a:solidFill>
                  <a:srgbClr val="FFFFFF"/>
                </a:solidFill>
                <a:latin typeface="Lato 1 Bold"/>
              </a:rPr>
              <a:t> Credit History Dominance: Credit history emerged as the most influential factor in loan approval decisions, emphasizing the importance of past financial behavior in assessing creditworthiness.</a:t>
            </a:r>
          </a:p>
          <a:p>
            <a:pPr algn="ctr">
              <a:lnSpc>
                <a:spcPts val="3720"/>
              </a:lnSpc>
              <a:spcBef>
                <a:spcPct val="0"/>
              </a:spcBef>
            </a:pPr>
          </a:p>
          <a:p>
            <a:pPr algn="ctr" marL="669294" indent="-334647" lvl="1">
              <a:lnSpc>
                <a:spcPts val="3720"/>
              </a:lnSpc>
              <a:buFont typeface="Arial"/>
              <a:buChar char="•"/>
            </a:pPr>
            <a:r>
              <a:rPr lang="en-US" sz="3100">
                <a:solidFill>
                  <a:srgbClr val="FFFFFF"/>
                </a:solidFill>
                <a:latin typeface="Lato 1 Bold"/>
              </a:rPr>
              <a:t>Income and Employment Stability: Applicants with stable income sources and employment histories were more likely to secure loan approval, highlighting the significance of financial stability in lending decisions.</a:t>
            </a:r>
          </a:p>
          <a:p>
            <a:pPr algn="ctr">
              <a:lnSpc>
                <a:spcPts val="3720"/>
              </a:lnSpc>
              <a:spcBef>
                <a:spcPct val="0"/>
              </a:spcBef>
            </a:pPr>
          </a:p>
          <a:p>
            <a:pPr algn="ctr" marL="669294" indent="-334647" lvl="1">
              <a:lnSpc>
                <a:spcPts val="3720"/>
              </a:lnSpc>
              <a:buFont typeface="Arial"/>
              <a:buChar char="•"/>
            </a:pPr>
            <a:r>
              <a:rPr lang="en-US" sz="3100">
                <a:solidFill>
                  <a:srgbClr val="FFFFFF"/>
                </a:solidFill>
                <a:latin typeface="Lato 1 Bold"/>
              </a:rPr>
              <a:t> Debt-to-Income Ratio: The debt-to-income ratio proved to be a crucial metric, indicating the balance between an applicant's existing debt obligations and their ability to take on additional debt, thus influencing loan approval outcomes significantly.</a:t>
            </a:r>
          </a:p>
          <a:p>
            <a:pPr algn="ctr">
              <a:lnSpc>
                <a:spcPts val="3720"/>
              </a:lnSpc>
              <a:spcBef>
                <a:spcPct val="0"/>
              </a:spcBef>
            </a:pPr>
          </a:p>
          <a:p>
            <a:pPr algn="ctr" marL="669294" indent="-334647" lvl="1">
              <a:lnSpc>
                <a:spcPts val="3720"/>
              </a:lnSpc>
              <a:buFont typeface="Arial"/>
              <a:buChar char="•"/>
            </a:pPr>
            <a:r>
              <a:rPr lang="en-US" sz="3100">
                <a:solidFill>
                  <a:srgbClr val="FFFFFF"/>
                </a:solidFill>
                <a:latin typeface="Lato 1 Bold"/>
              </a:rPr>
              <a:t> Impact of Demographic Factors: While demographic factors such as age, gender, and location played a role in loan approval, their influence varied across different models, suggesting the need for nuanced considerations in assessing credit risk.</a:t>
            </a:r>
          </a:p>
          <a:p>
            <a:pPr algn="ctr">
              <a:lnSpc>
                <a:spcPts val="3720"/>
              </a:lnSpc>
              <a:spcBef>
                <a:spcPct val="0"/>
              </a:spcBef>
            </a:pPr>
          </a:p>
          <a:p>
            <a:pPr algn="ctr" marL="669294" indent="-334647" lvl="1">
              <a:lnSpc>
                <a:spcPts val="3720"/>
              </a:lnSpc>
              <a:buFont typeface="Arial"/>
              <a:buChar char="•"/>
            </a:pPr>
            <a:r>
              <a:rPr lang="en-US" sz="3100">
                <a:solidFill>
                  <a:srgbClr val="FFFFFF"/>
                </a:solidFill>
                <a:latin typeface="Lato 1 Bold"/>
              </a:rPr>
              <a:t> Model Interpretability: Employing interpretable machine learning techniques allowed for deeper insights into the factors driving loan approval decisions, facilitating transparency and trust in the predictive models deployed.</a:t>
            </a:r>
          </a:p>
          <a:p>
            <a:pPr algn="ctr">
              <a:lnSpc>
                <a:spcPts val="4799"/>
              </a:lnSpc>
              <a:spcBef>
                <a:spcPct val="0"/>
              </a:spcBef>
            </a:pPr>
          </a:p>
          <a:p>
            <a:pPr algn="ctr">
              <a:lnSpc>
                <a:spcPts val="4799"/>
              </a:lnSpc>
              <a:spcBef>
                <a:spcPct val="0"/>
              </a:spcBef>
            </a:pP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24090" y="4510143"/>
            <a:ext cx="9039821" cy="118099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Bold"/>
              </a:rPr>
              <a:t>Conclusion</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134231" y="561295"/>
            <a:ext cx="18019538" cy="8152077"/>
          </a:xfrm>
          <a:prstGeom prst="rect">
            <a:avLst/>
          </a:prstGeom>
        </p:spPr>
        <p:txBody>
          <a:bodyPr anchor="t" rtlCol="false" tIns="0" lIns="0" bIns="0" rIns="0">
            <a:spAutoFit/>
          </a:bodyPr>
          <a:lstStyle/>
          <a:p>
            <a:pPr algn="ctr">
              <a:lnSpc>
                <a:spcPts val="4342"/>
              </a:lnSpc>
              <a:spcBef>
                <a:spcPct val="0"/>
              </a:spcBef>
            </a:pPr>
          </a:p>
          <a:p>
            <a:pPr algn="ctr">
              <a:lnSpc>
                <a:spcPts val="4342"/>
              </a:lnSpc>
              <a:spcBef>
                <a:spcPct val="0"/>
              </a:spcBef>
            </a:pPr>
          </a:p>
          <a:p>
            <a:pPr algn="ctr">
              <a:lnSpc>
                <a:spcPts val="4342"/>
              </a:lnSpc>
              <a:spcBef>
                <a:spcPct val="0"/>
              </a:spcBef>
            </a:pPr>
            <a:r>
              <a:rPr lang="en-US" sz="3619">
                <a:solidFill>
                  <a:srgbClr val="FFFFFF"/>
                </a:solidFill>
                <a:latin typeface="Lato 1"/>
              </a:rPr>
              <a:t>In conclusion, our loan prediction project has successfully developed a reliable machine learning model for assessing loan approval likelihood with high accuracy. By optimizing algorithms and prioritizing interpretability, we've empowered lenders to make informed decisions efficiently.</a:t>
            </a:r>
          </a:p>
          <a:p>
            <a:pPr algn="ctr">
              <a:lnSpc>
                <a:spcPts val="4342"/>
              </a:lnSpc>
              <a:spcBef>
                <a:spcPct val="0"/>
              </a:spcBef>
            </a:pPr>
          </a:p>
          <a:p>
            <a:pPr algn="ctr">
              <a:lnSpc>
                <a:spcPts val="4342"/>
              </a:lnSpc>
              <a:spcBef>
                <a:spcPct val="0"/>
              </a:spcBef>
            </a:pPr>
            <a:r>
              <a:rPr lang="en-US" sz="3619">
                <a:solidFill>
                  <a:srgbClr val="FFFFFF"/>
                </a:solidFill>
                <a:latin typeface="Lato 1"/>
              </a:rPr>
              <a:t>This project's impact extends beyond technical achievements, offering practical solutions to streamline lending processes and enhance risk management in the financial industry. Looking ahead, further innovations can refine our approach and adapt to evolving market dynamics, ensuring continued relevance and effectiveness.</a:t>
            </a:r>
          </a:p>
          <a:p>
            <a:pPr algn="ctr">
              <a:lnSpc>
                <a:spcPts val="4342"/>
              </a:lnSpc>
              <a:spcBef>
                <a:spcPct val="0"/>
              </a:spcBef>
            </a:pPr>
          </a:p>
          <a:p>
            <a:pPr algn="ctr">
              <a:lnSpc>
                <a:spcPts val="4342"/>
              </a:lnSpc>
              <a:spcBef>
                <a:spcPct val="0"/>
              </a:spcBef>
            </a:pPr>
            <a:r>
              <a:rPr lang="en-US" sz="3619">
                <a:solidFill>
                  <a:srgbClr val="FFFFFF"/>
                </a:solidFill>
                <a:latin typeface="Lato 1"/>
              </a:rPr>
              <a:t>In essence, our project highlights the transformative potential of data-driven decision-making, fostering a more inclusive and resilient financial ecosystem through collaboration, innovation, and a commitment to excellence.</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30750" y="4510143"/>
            <a:ext cx="8226500" cy="118101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a:rPr>
              <a:t>thank you</a:t>
            </a:r>
          </a:p>
        </p:txBody>
      </p:sp>
      <p:sp>
        <p:nvSpPr>
          <p:cNvPr name="TextBox 5" id="5"/>
          <p:cNvSpPr txBox="true"/>
          <p:nvPr/>
        </p:nvSpPr>
        <p:spPr>
          <a:xfrm rot="0">
            <a:off x="9144000" y="8902832"/>
            <a:ext cx="12464559" cy="1384168"/>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rPr>
              <a:t>Saurav Kumar-2128054</a:t>
            </a:r>
          </a:p>
          <a:p>
            <a:pPr algn="ctr">
              <a:lnSpc>
                <a:spcPts val="5599"/>
              </a:lnSpc>
            </a:pPr>
            <a:r>
              <a:rPr lang="en-US" sz="3999">
                <a:solidFill>
                  <a:srgbClr val="FFFFFF"/>
                </a:solidFill>
                <a:latin typeface="Canva Sans"/>
              </a:rPr>
              <a:t>Samay Singh-2128126</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1880178" y="5185259"/>
            <a:ext cx="6513107" cy="4467826"/>
            <a:chOff x="0" y="0"/>
            <a:chExt cx="5313809" cy="3645139"/>
          </a:xfrm>
        </p:grpSpPr>
        <p:sp>
          <p:nvSpPr>
            <p:cNvPr name="Freeform 3" id="3"/>
            <p:cNvSpPr/>
            <p:nvPr/>
          </p:nvSpPr>
          <p:spPr>
            <a:xfrm flipH="false" flipV="false" rot="0">
              <a:off x="0" y="0"/>
              <a:ext cx="5313809" cy="3645139"/>
            </a:xfrm>
            <a:custGeom>
              <a:avLst/>
              <a:gdLst/>
              <a:ahLst/>
              <a:cxnLst/>
              <a:rect r="r" b="b" t="t" l="l"/>
              <a:pathLst>
                <a:path h="3645139" w="5313809">
                  <a:moveTo>
                    <a:pt x="0" y="0"/>
                  </a:moveTo>
                  <a:lnTo>
                    <a:pt x="5313809" y="0"/>
                  </a:lnTo>
                  <a:lnTo>
                    <a:pt x="5313809" y="3645139"/>
                  </a:lnTo>
                  <a:lnTo>
                    <a:pt x="0" y="3645139"/>
                  </a:lnTo>
                  <a:close/>
                </a:path>
              </a:pathLst>
            </a:custGeom>
            <a:solidFill>
              <a:srgbClr val="58699F"/>
            </a:solidFill>
          </p:spPr>
        </p:sp>
      </p:grpSp>
      <p:sp>
        <p:nvSpPr>
          <p:cNvPr name="TextBox 4" id="4"/>
          <p:cNvSpPr txBox="true"/>
          <p:nvPr/>
        </p:nvSpPr>
        <p:spPr>
          <a:xfrm rot="0">
            <a:off x="12902818" y="5660037"/>
            <a:ext cx="4467826" cy="3574511"/>
          </a:xfrm>
          <a:prstGeom prst="rect">
            <a:avLst/>
          </a:prstGeom>
        </p:spPr>
        <p:txBody>
          <a:bodyPr anchor="t" rtlCol="false" tIns="0" lIns="0" bIns="0" rIns="0">
            <a:spAutoFit/>
          </a:bodyPr>
          <a:lstStyle/>
          <a:p>
            <a:pPr algn="ctr">
              <a:lnSpc>
                <a:spcPts val="3557"/>
              </a:lnSpc>
            </a:pPr>
            <a:r>
              <a:rPr lang="en-US" sz="2736">
                <a:solidFill>
                  <a:srgbClr val="FFFFFF"/>
                </a:solidFill>
                <a:latin typeface="Dekko"/>
              </a:rPr>
              <a:t> Automating the loan approval process through predictive models can significantly reduce processing time and human resource requirements. This allows financial institutions to handle larger volumes of loan applications efficiently</a:t>
            </a:r>
          </a:p>
        </p:txBody>
      </p:sp>
      <p:sp>
        <p:nvSpPr>
          <p:cNvPr name="TextBox 5" id="5"/>
          <p:cNvSpPr txBox="true"/>
          <p:nvPr/>
        </p:nvSpPr>
        <p:spPr>
          <a:xfrm rot="0">
            <a:off x="12902818" y="4404232"/>
            <a:ext cx="4467826" cy="807632"/>
          </a:xfrm>
          <a:prstGeom prst="rect">
            <a:avLst/>
          </a:prstGeom>
        </p:spPr>
        <p:txBody>
          <a:bodyPr anchor="t" rtlCol="false" tIns="0" lIns="0" bIns="0" rIns="0">
            <a:spAutoFit/>
          </a:bodyPr>
          <a:lstStyle/>
          <a:p>
            <a:pPr algn="ctr">
              <a:lnSpc>
                <a:spcPts val="3120"/>
              </a:lnSpc>
            </a:pPr>
            <a:r>
              <a:rPr lang="en-US" sz="2400">
                <a:solidFill>
                  <a:srgbClr val="FFFFFF"/>
                </a:solidFill>
                <a:latin typeface="Horizon"/>
              </a:rPr>
              <a:t>Operational Efficiency</a:t>
            </a:r>
          </a:p>
        </p:txBody>
      </p:sp>
      <p:grpSp>
        <p:nvGrpSpPr>
          <p:cNvPr name="Group 6" id="6"/>
          <p:cNvGrpSpPr/>
          <p:nvPr/>
        </p:nvGrpSpPr>
        <p:grpSpPr>
          <a:xfrm rot="-5400000">
            <a:off x="-5143500" y="4829561"/>
            <a:ext cx="10287000" cy="764607"/>
            <a:chOff x="0" y="0"/>
            <a:chExt cx="3752725" cy="278931"/>
          </a:xfrm>
        </p:grpSpPr>
        <p:sp>
          <p:nvSpPr>
            <p:cNvPr name="Freeform 7" id="7"/>
            <p:cNvSpPr/>
            <p:nvPr/>
          </p:nvSpPr>
          <p:spPr>
            <a:xfrm flipH="false" flipV="false" rot="0">
              <a:off x="0" y="0"/>
              <a:ext cx="3752726" cy="278931"/>
            </a:xfrm>
            <a:custGeom>
              <a:avLst/>
              <a:gdLst/>
              <a:ahLst/>
              <a:cxnLst/>
              <a:rect r="r" b="b" t="t" l="l"/>
              <a:pathLst>
                <a:path h="278931" w="3752726">
                  <a:moveTo>
                    <a:pt x="0" y="0"/>
                  </a:moveTo>
                  <a:lnTo>
                    <a:pt x="3752726" y="0"/>
                  </a:lnTo>
                  <a:lnTo>
                    <a:pt x="3752726" y="278931"/>
                  </a:lnTo>
                  <a:lnTo>
                    <a:pt x="0" y="278931"/>
                  </a:lnTo>
                  <a:close/>
                </a:path>
              </a:pathLst>
            </a:custGeom>
            <a:solidFill>
              <a:srgbClr val="58699F"/>
            </a:solidFill>
          </p:spPr>
        </p:sp>
      </p:grpSp>
      <p:grpSp>
        <p:nvGrpSpPr>
          <p:cNvPr name="Group 8" id="8"/>
          <p:cNvGrpSpPr/>
          <p:nvPr/>
        </p:nvGrpSpPr>
        <p:grpSpPr>
          <a:xfrm rot="-5400000">
            <a:off x="6406756" y="5186364"/>
            <a:ext cx="6515316" cy="4467826"/>
            <a:chOff x="0" y="0"/>
            <a:chExt cx="5315612" cy="3645139"/>
          </a:xfrm>
        </p:grpSpPr>
        <p:sp>
          <p:nvSpPr>
            <p:cNvPr name="Freeform 9" id="9"/>
            <p:cNvSpPr/>
            <p:nvPr/>
          </p:nvSpPr>
          <p:spPr>
            <a:xfrm flipH="false" flipV="false" rot="0">
              <a:off x="0" y="0"/>
              <a:ext cx="5315612" cy="3645139"/>
            </a:xfrm>
            <a:custGeom>
              <a:avLst/>
              <a:gdLst/>
              <a:ahLst/>
              <a:cxnLst/>
              <a:rect r="r" b="b" t="t" l="l"/>
              <a:pathLst>
                <a:path h="3645139" w="5315612">
                  <a:moveTo>
                    <a:pt x="0" y="0"/>
                  </a:moveTo>
                  <a:lnTo>
                    <a:pt x="5315612" y="0"/>
                  </a:lnTo>
                  <a:lnTo>
                    <a:pt x="5315612" y="3645139"/>
                  </a:lnTo>
                  <a:lnTo>
                    <a:pt x="0" y="3645139"/>
                  </a:lnTo>
                  <a:close/>
                </a:path>
              </a:pathLst>
            </a:custGeom>
            <a:solidFill>
              <a:srgbClr val="58699F"/>
            </a:solidFill>
          </p:spPr>
        </p:sp>
      </p:grpSp>
      <p:grpSp>
        <p:nvGrpSpPr>
          <p:cNvPr name="Group 10" id="10"/>
          <p:cNvGrpSpPr/>
          <p:nvPr/>
        </p:nvGrpSpPr>
        <p:grpSpPr>
          <a:xfrm rot="-5400000">
            <a:off x="389622" y="5067864"/>
            <a:ext cx="6515316" cy="4700407"/>
            <a:chOff x="0" y="0"/>
            <a:chExt cx="5052590" cy="3645139"/>
          </a:xfrm>
        </p:grpSpPr>
        <p:sp>
          <p:nvSpPr>
            <p:cNvPr name="Freeform 11" id="11"/>
            <p:cNvSpPr/>
            <p:nvPr/>
          </p:nvSpPr>
          <p:spPr>
            <a:xfrm flipH="false" flipV="false" rot="0">
              <a:off x="0" y="0"/>
              <a:ext cx="5052590" cy="3645139"/>
            </a:xfrm>
            <a:custGeom>
              <a:avLst/>
              <a:gdLst/>
              <a:ahLst/>
              <a:cxnLst/>
              <a:rect r="r" b="b" t="t" l="l"/>
              <a:pathLst>
                <a:path h="3645139" w="5052590">
                  <a:moveTo>
                    <a:pt x="0" y="0"/>
                  </a:moveTo>
                  <a:lnTo>
                    <a:pt x="5052590" y="0"/>
                  </a:lnTo>
                  <a:lnTo>
                    <a:pt x="5052590" y="3645139"/>
                  </a:lnTo>
                  <a:lnTo>
                    <a:pt x="0" y="3645139"/>
                  </a:lnTo>
                  <a:close/>
                </a:path>
              </a:pathLst>
            </a:custGeom>
            <a:solidFill>
              <a:srgbClr val="58699F"/>
            </a:solidFill>
          </p:spPr>
        </p:sp>
      </p:grpSp>
      <p:sp>
        <p:nvSpPr>
          <p:cNvPr name="TextBox 12" id="12"/>
          <p:cNvSpPr txBox="true"/>
          <p:nvPr/>
        </p:nvSpPr>
        <p:spPr>
          <a:xfrm rot="0">
            <a:off x="7430501" y="5650512"/>
            <a:ext cx="4467826" cy="4793765"/>
          </a:xfrm>
          <a:prstGeom prst="rect">
            <a:avLst/>
          </a:prstGeom>
        </p:spPr>
        <p:txBody>
          <a:bodyPr anchor="t" rtlCol="false" tIns="0" lIns="0" bIns="0" rIns="0">
            <a:spAutoFit/>
          </a:bodyPr>
          <a:lstStyle/>
          <a:p>
            <a:pPr algn="ctr">
              <a:lnSpc>
                <a:spcPts val="3499"/>
              </a:lnSpc>
            </a:pPr>
            <a:r>
              <a:rPr lang="en-US" sz="2499">
                <a:solidFill>
                  <a:srgbClr val="FFFFFF"/>
                </a:solidFill>
                <a:latin typeface="Dekko"/>
              </a:rPr>
              <a:t>By identifying potential loan defaults, financial institutions can implement appropriate risk mitigation strategies. This can involve adjusting interest rates, requiring collateral, or offering tailored financial products and services to borrowers with varying risk profiles.</a:t>
            </a:r>
          </a:p>
          <a:p>
            <a:pPr algn="ctr">
              <a:lnSpc>
                <a:spcPts val="3499"/>
              </a:lnSpc>
            </a:pPr>
          </a:p>
          <a:p>
            <a:pPr algn="ctr">
              <a:lnSpc>
                <a:spcPts val="3499"/>
              </a:lnSpc>
            </a:pPr>
          </a:p>
        </p:txBody>
      </p:sp>
      <p:sp>
        <p:nvSpPr>
          <p:cNvPr name="TextBox 13" id="13"/>
          <p:cNvSpPr txBox="true"/>
          <p:nvPr/>
        </p:nvSpPr>
        <p:spPr>
          <a:xfrm rot="0">
            <a:off x="1336472" y="5640987"/>
            <a:ext cx="4661011" cy="4365184"/>
          </a:xfrm>
          <a:prstGeom prst="rect">
            <a:avLst/>
          </a:prstGeom>
        </p:spPr>
        <p:txBody>
          <a:bodyPr anchor="t" rtlCol="false" tIns="0" lIns="0" bIns="0" rIns="0">
            <a:spAutoFit/>
          </a:bodyPr>
          <a:lstStyle/>
          <a:p>
            <a:pPr algn="ctr">
              <a:lnSpc>
                <a:spcPts val="3500"/>
              </a:lnSpc>
            </a:pPr>
          </a:p>
          <a:p>
            <a:pPr algn="ctr">
              <a:lnSpc>
                <a:spcPts val="3500"/>
              </a:lnSpc>
            </a:pPr>
            <a:r>
              <a:rPr lang="en-US" sz="2500">
                <a:solidFill>
                  <a:srgbClr val="FFFFFF"/>
                </a:solidFill>
                <a:latin typeface="Dekko"/>
              </a:rPr>
              <a:t>Loan prediction models can help expand access to credit for underserved populations by providing alternative means of assessing creditworthiness beyond traditional credit scoring methods. This can empower individuals and small businesses.</a:t>
            </a:r>
          </a:p>
          <a:p>
            <a:pPr algn="ctr">
              <a:lnSpc>
                <a:spcPts val="3500"/>
              </a:lnSpc>
            </a:pPr>
          </a:p>
        </p:txBody>
      </p:sp>
      <p:sp>
        <p:nvSpPr>
          <p:cNvPr name="TextBox 14" id="14"/>
          <p:cNvSpPr txBox="true"/>
          <p:nvPr/>
        </p:nvSpPr>
        <p:spPr>
          <a:xfrm rot="0">
            <a:off x="7430501" y="4404232"/>
            <a:ext cx="4467826" cy="807632"/>
          </a:xfrm>
          <a:prstGeom prst="rect">
            <a:avLst/>
          </a:prstGeom>
        </p:spPr>
        <p:txBody>
          <a:bodyPr anchor="t" rtlCol="false" tIns="0" lIns="0" bIns="0" rIns="0">
            <a:spAutoFit/>
          </a:bodyPr>
          <a:lstStyle/>
          <a:p>
            <a:pPr algn="ctr">
              <a:lnSpc>
                <a:spcPts val="3120"/>
              </a:lnSpc>
            </a:pPr>
            <a:r>
              <a:rPr lang="en-US" sz="2400">
                <a:solidFill>
                  <a:srgbClr val="FFFFFF"/>
                </a:solidFill>
                <a:latin typeface="Horizon"/>
              </a:rPr>
              <a:t>RISK MANAGEMENT</a:t>
            </a:r>
          </a:p>
        </p:txBody>
      </p:sp>
      <p:sp>
        <p:nvSpPr>
          <p:cNvPr name="TextBox 15" id="15"/>
          <p:cNvSpPr txBox="true"/>
          <p:nvPr/>
        </p:nvSpPr>
        <p:spPr>
          <a:xfrm rot="0">
            <a:off x="1336472" y="4404232"/>
            <a:ext cx="4467826" cy="807632"/>
          </a:xfrm>
          <a:prstGeom prst="rect">
            <a:avLst/>
          </a:prstGeom>
        </p:spPr>
        <p:txBody>
          <a:bodyPr anchor="t" rtlCol="false" tIns="0" lIns="0" bIns="0" rIns="0">
            <a:spAutoFit/>
          </a:bodyPr>
          <a:lstStyle/>
          <a:p>
            <a:pPr algn="ctr">
              <a:lnSpc>
                <a:spcPts val="3120"/>
              </a:lnSpc>
            </a:pPr>
            <a:r>
              <a:rPr lang="en-US" sz="2400">
                <a:solidFill>
                  <a:srgbClr val="FFFFFF"/>
                </a:solidFill>
                <a:latin typeface="Horizon"/>
              </a:rPr>
              <a:t>FINANCIAL INCLUSION</a:t>
            </a:r>
          </a:p>
        </p:txBody>
      </p:sp>
      <p:grpSp>
        <p:nvGrpSpPr>
          <p:cNvPr name="Group 16" id="16"/>
          <p:cNvGrpSpPr/>
          <p:nvPr/>
        </p:nvGrpSpPr>
        <p:grpSpPr>
          <a:xfrm rot="-10800000">
            <a:off x="3370785" y="559013"/>
            <a:ext cx="11546431" cy="2981169"/>
            <a:chOff x="0" y="0"/>
            <a:chExt cx="4111414" cy="1061525"/>
          </a:xfrm>
        </p:grpSpPr>
        <p:sp>
          <p:nvSpPr>
            <p:cNvPr name="Freeform 17" id="17"/>
            <p:cNvSpPr/>
            <p:nvPr/>
          </p:nvSpPr>
          <p:spPr>
            <a:xfrm flipH="false" flipV="false" rot="0">
              <a:off x="0" y="0"/>
              <a:ext cx="4111415" cy="1061525"/>
            </a:xfrm>
            <a:custGeom>
              <a:avLst/>
              <a:gdLst/>
              <a:ahLst/>
              <a:cxnLst/>
              <a:rect r="r" b="b" t="t" l="l"/>
              <a:pathLst>
                <a:path h="1061525" w="4111415">
                  <a:moveTo>
                    <a:pt x="0" y="0"/>
                  </a:moveTo>
                  <a:lnTo>
                    <a:pt x="4111415" y="0"/>
                  </a:lnTo>
                  <a:lnTo>
                    <a:pt x="4111415" y="1061525"/>
                  </a:lnTo>
                  <a:lnTo>
                    <a:pt x="0" y="1061525"/>
                  </a:lnTo>
                  <a:close/>
                </a:path>
              </a:pathLst>
            </a:custGeom>
            <a:solidFill>
              <a:srgbClr val="58699F"/>
            </a:solidFill>
          </p:spPr>
        </p:sp>
      </p:grpSp>
      <p:sp>
        <p:nvSpPr>
          <p:cNvPr name="TextBox 18" id="18"/>
          <p:cNvSpPr txBox="true"/>
          <p:nvPr/>
        </p:nvSpPr>
        <p:spPr>
          <a:xfrm rot="0">
            <a:off x="3370785" y="439063"/>
            <a:ext cx="11546431" cy="3430458"/>
          </a:xfrm>
          <a:prstGeom prst="rect">
            <a:avLst/>
          </a:prstGeom>
        </p:spPr>
        <p:txBody>
          <a:bodyPr anchor="t" rtlCol="false" tIns="0" lIns="0" bIns="0" rIns="0">
            <a:spAutoFit/>
          </a:bodyPr>
          <a:lstStyle/>
          <a:p>
            <a:pPr algn="ctr">
              <a:lnSpc>
                <a:spcPts val="3028"/>
              </a:lnSpc>
            </a:pPr>
          </a:p>
          <a:p>
            <a:pPr algn="ctr">
              <a:lnSpc>
                <a:spcPts val="3588"/>
              </a:lnSpc>
            </a:pPr>
            <a:r>
              <a:rPr lang="en-US" sz="2563">
                <a:solidFill>
                  <a:srgbClr val="FFFFFF"/>
                </a:solidFill>
                <a:latin typeface="Canva Sans"/>
                <a:ea typeface="Canva Sans"/>
              </a:rPr>
              <a:t>The ability to accurately predict loan approval or default is crucial for financial institutions. Loan prediction models help aut﻿omate and streamline the loan approval process, mitigate risk, and optimize resource allocation. These models leverage historical data and machine learning algorithms to assess the creditworthiness of potential borrowers.</a:t>
            </a:r>
          </a:p>
          <a:p>
            <a:pPr algn="ctr">
              <a:lnSpc>
                <a:spcPts val="3028"/>
              </a:lnSpc>
            </a:pPr>
          </a:p>
        </p:txBody>
      </p:sp>
      <p:grpSp>
        <p:nvGrpSpPr>
          <p:cNvPr name="Group 19" id="19"/>
          <p:cNvGrpSpPr/>
          <p:nvPr/>
        </p:nvGrpSpPr>
        <p:grpSpPr>
          <a:xfrm rot="-5400000">
            <a:off x="13180948" y="4761197"/>
            <a:ext cx="10287000" cy="764607"/>
            <a:chOff x="0" y="0"/>
            <a:chExt cx="3752725" cy="278931"/>
          </a:xfrm>
        </p:grpSpPr>
        <p:sp>
          <p:nvSpPr>
            <p:cNvPr name="Freeform 20" id="20"/>
            <p:cNvSpPr/>
            <p:nvPr/>
          </p:nvSpPr>
          <p:spPr>
            <a:xfrm flipH="false" flipV="false" rot="0">
              <a:off x="0" y="0"/>
              <a:ext cx="3752726" cy="278931"/>
            </a:xfrm>
            <a:custGeom>
              <a:avLst/>
              <a:gdLst/>
              <a:ahLst/>
              <a:cxnLst/>
              <a:rect r="r" b="b" t="t" l="l"/>
              <a:pathLst>
                <a:path h="278931" w="3752726">
                  <a:moveTo>
                    <a:pt x="0" y="0"/>
                  </a:moveTo>
                  <a:lnTo>
                    <a:pt x="3752726" y="0"/>
                  </a:lnTo>
                  <a:lnTo>
                    <a:pt x="3752726" y="278931"/>
                  </a:lnTo>
                  <a:lnTo>
                    <a:pt x="0" y="278931"/>
                  </a:lnTo>
                  <a:close/>
                </a:path>
              </a:pathLst>
            </a:custGeom>
            <a:solidFill>
              <a:srgbClr val="58699F"/>
            </a:solidFill>
          </p:spPr>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TextBox 2" id="2"/>
          <p:cNvSpPr txBox="true"/>
          <p:nvPr/>
        </p:nvSpPr>
        <p:spPr>
          <a:xfrm rot="0">
            <a:off x="801580" y="2953964"/>
            <a:ext cx="7948005" cy="2076230"/>
          </a:xfrm>
          <a:prstGeom prst="rect">
            <a:avLst/>
          </a:prstGeom>
        </p:spPr>
        <p:txBody>
          <a:bodyPr anchor="t" rtlCol="false" tIns="0" lIns="0" bIns="0" rIns="0">
            <a:spAutoFit/>
          </a:bodyPr>
          <a:lstStyle/>
          <a:p>
            <a:pPr algn="ctr">
              <a:lnSpc>
                <a:spcPts val="7920"/>
              </a:lnSpc>
            </a:pPr>
            <a:r>
              <a:rPr lang="en-US" sz="6600">
                <a:solidFill>
                  <a:srgbClr val="FFFFFF"/>
                </a:solidFill>
                <a:latin typeface="Horizon"/>
              </a:rPr>
              <a:t>Problem Statement</a:t>
            </a:r>
          </a:p>
        </p:txBody>
      </p:sp>
      <p:grpSp>
        <p:nvGrpSpPr>
          <p:cNvPr name="Group 3" id="3"/>
          <p:cNvGrpSpPr/>
          <p:nvPr/>
        </p:nvGrpSpPr>
        <p:grpSpPr>
          <a:xfrm rot="-5400000">
            <a:off x="8267700" y="1524000"/>
            <a:ext cx="8991600" cy="7239000"/>
            <a:chOff x="0" y="0"/>
            <a:chExt cx="7335923" cy="5906039"/>
          </a:xfrm>
        </p:grpSpPr>
        <p:sp>
          <p:nvSpPr>
            <p:cNvPr name="Freeform 4" id="4"/>
            <p:cNvSpPr/>
            <p:nvPr/>
          </p:nvSpPr>
          <p:spPr>
            <a:xfrm flipH="false" flipV="false" rot="0">
              <a:off x="0" y="0"/>
              <a:ext cx="7335923" cy="5906040"/>
            </a:xfrm>
            <a:custGeom>
              <a:avLst/>
              <a:gdLst/>
              <a:ahLst/>
              <a:cxnLst/>
              <a:rect r="r" b="b" t="t" l="l"/>
              <a:pathLst>
                <a:path h="5906040" w="7335923">
                  <a:moveTo>
                    <a:pt x="0" y="0"/>
                  </a:moveTo>
                  <a:lnTo>
                    <a:pt x="7335923" y="0"/>
                  </a:lnTo>
                  <a:lnTo>
                    <a:pt x="7335923" y="5906040"/>
                  </a:lnTo>
                  <a:lnTo>
                    <a:pt x="0" y="5906040"/>
                  </a:lnTo>
                  <a:close/>
                </a:path>
              </a:pathLst>
            </a:custGeom>
            <a:solidFill>
              <a:srgbClr val="FFFFFF"/>
            </a:solidFill>
          </p:spPr>
        </p:sp>
      </p:grpSp>
      <p:grpSp>
        <p:nvGrpSpPr>
          <p:cNvPr name="Group 5" id="5"/>
          <p:cNvGrpSpPr/>
          <p:nvPr/>
        </p:nvGrpSpPr>
        <p:grpSpPr>
          <a:xfrm rot="-5400000">
            <a:off x="15784569" y="6996340"/>
            <a:ext cx="4599695" cy="407166"/>
            <a:chOff x="0" y="0"/>
            <a:chExt cx="3752725" cy="332192"/>
          </a:xfrm>
        </p:grpSpPr>
        <p:sp>
          <p:nvSpPr>
            <p:cNvPr name="Freeform 6" id="6"/>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grpSp>
        <p:nvGrpSpPr>
          <p:cNvPr name="Group 7" id="7"/>
          <p:cNvGrpSpPr/>
          <p:nvPr/>
        </p:nvGrpSpPr>
        <p:grpSpPr>
          <a:xfrm rot="-5400000">
            <a:off x="-2096264" y="3826596"/>
            <a:ext cx="4599695" cy="407166"/>
            <a:chOff x="0" y="0"/>
            <a:chExt cx="3752725" cy="332192"/>
          </a:xfrm>
        </p:grpSpPr>
        <p:sp>
          <p:nvSpPr>
            <p:cNvPr name="Freeform 8" id="8"/>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sp>
        <p:nvSpPr>
          <p:cNvPr name="Freeform 9" id="9"/>
          <p:cNvSpPr/>
          <p:nvPr/>
        </p:nvSpPr>
        <p:spPr>
          <a:xfrm flipH="false" flipV="false" rot="0">
            <a:off x="4186093" y="5436680"/>
            <a:ext cx="4054948" cy="4114800"/>
          </a:xfrm>
          <a:custGeom>
            <a:avLst/>
            <a:gdLst/>
            <a:ahLst/>
            <a:cxnLst/>
            <a:rect r="r" b="b" t="t" l="l"/>
            <a:pathLst>
              <a:path h="4114800" w="4054948">
                <a:moveTo>
                  <a:pt x="0" y="0"/>
                </a:moveTo>
                <a:lnTo>
                  <a:pt x="4054949" y="0"/>
                </a:lnTo>
                <a:lnTo>
                  <a:pt x="40549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144000" y="745678"/>
            <a:ext cx="7239000" cy="2049246"/>
          </a:xfrm>
          <a:prstGeom prst="rect">
            <a:avLst/>
          </a:prstGeom>
        </p:spPr>
        <p:txBody>
          <a:bodyPr anchor="t" rtlCol="false" tIns="0" lIns="0" bIns="0" rIns="0">
            <a:spAutoFit/>
          </a:bodyPr>
          <a:lstStyle/>
          <a:p>
            <a:pPr algn="ctr">
              <a:lnSpc>
                <a:spcPts val="2757"/>
              </a:lnSpc>
            </a:pPr>
            <a:r>
              <a:rPr lang="en-US" sz="2121">
                <a:solidFill>
                  <a:srgbClr val="000000"/>
                </a:solidFill>
                <a:latin typeface="Canva Sans Bold"/>
              </a:rPr>
              <a:t>Financial institutions face the critical challenge of accurately assessing the creditworthiness of potential borrowers. Traditional loan approval processes often rely on manual assessments and credit scoring methods that can be time-consuming, subjective, and limited in their predictive power. </a:t>
            </a:r>
          </a:p>
        </p:txBody>
      </p:sp>
      <p:sp>
        <p:nvSpPr>
          <p:cNvPr name="TextBox 11" id="11"/>
          <p:cNvSpPr txBox="true"/>
          <p:nvPr/>
        </p:nvSpPr>
        <p:spPr>
          <a:xfrm rot="0">
            <a:off x="9144000" y="7475030"/>
            <a:ext cx="7239000" cy="1363534"/>
          </a:xfrm>
          <a:prstGeom prst="rect">
            <a:avLst/>
          </a:prstGeom>
        </p:spPr>
        <p:txBody>
          <a:bodyPr anchor="t" rtlCol="false" tIns="0" lIns="0" bIns="0" rIns="0">
            <a:spAutoFit/>
          </a:bodyPr>
          <a:lstStyle/>
          <a:p>
            <a:pPr algn="ctr">
              <a:lnSpc>
                <a:spcPts val="2757"/>
              </a:lnSpc>
            </a:pPr>
            <a:r>
              <a:rPr lang="en-US" sz="2121">
                <a:solidFill>
                  <a:srgbClr val="000000"/>
                </a:solidFill>
                <a:latin typeface="Canva Sans Bold"/>
              </a:rPr>
              <a:t>This model will leverage historical loan data and machine learning techniques to identify key factors influencing loan repayment and predict future loan outcomes.</a:t>
            </a:r>
          </a:p>
        </p:txBody>
      </p:sp>
      <p:sp>
        <p:nvSpPr>
          <p:cNvPr name="TextBox 12" id="12"/>
          <p:cNvSpPr txBox="true"/>
          <p:nvPr/>
        </p:nvSpPr>
        <p:spPr>
          <a:xfrm rot="0">
            <a:off x="9144000" y="3937924"/>
            <a:ext cx="7239000" cy="2392102"/>
          </a:xfrm>
          <a:prstGeom prst="rect">
            <a:avLst/>
          </a:prstGeom>
        </p:spPr>
        <p:txBody>
          <a:bodyPr anchor="t" rtlCol="false" tIns="0" lIns="0" bIns="0" rIns="0">
            <a:spAutoFit/>
          </a:bodyPr>
          <a:lstStyle/>
          <a:p>
            <a:pPr algn="ctr">
              <a:lnSpc>
                <a:spcPts val="2757"/>
              </a:lnSpc>
            </a:pPr>
            <a:r>
              <a:rPr lang="en-US" sz="2121">
                <a:solidFill>
                  <a:srgbClr val="000000"/>
                </a:solidFill>
                <a:latin typeface="Canva Sans Bold"/>
              </a:rPr>
              <a:t>This can lead to inaccurate loan approval decisions, resulting in financial losses due to defaults and missed opportunities to serve creditworthy borrowers.</a:t>
            </a:r>
          </a:p>
          <a:p>
            <a:pPr algn="ctr">
              <a:lnSpc>
                <a:spcPts val="2757"/>
              </a:lnSpc>
            </a:pPr>
            <a:r>
              <a:rPr lang="en-US" sz="2121">
                <a:solidFill>
                  <a:srgbClr val="000000"/>
                </a:solidFill>
                <a:latin typeface="Canva Sans Bold"/>
              </a:rPr>
              <a:t>Therefore, the problem this project addresses is the development of a robust and accurate loan prediction model that can effectively assess the likelihood of a borrower repaying a loan. </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grpSp>
        <p:nvGrpSpPr>
          <p:cNvPr name="Group 2" id="2"/>
          <p:cNvGrpSpPr/>
          <p:nvPr/>
        </p:nvGrpSpPr>
        <p:grpSpPr>
          <a:xfrm rot="-5400000">
            <a:off x="8403412" y="1524000"/>
            <a:ext cx="8991600" cy="7239000"/>
            <a:chOff x="0" y="0"/>
            <a:chExt cx="7335923" cy="5906039"/>
          </a:xfrm>
        </p:grpSpPr>
        <p:sp>
          <p:nvSpPr>
            <p:cNvPr name="Freeform 3" id="3"/>
            <p:cNvSpPr/>
            <p:nvPr/>
          </p:nvSpPr>
          <p:spPr>
            <a:xfrm flipH="false" flipV="false" rot="0">
              <a:off x="0" y="0"/>
              <a:ext cx="7335923" cy="5906040"/>
            </a:xfrm>
            <a:custGeom>
              <a:avLst/>
              <a:gdLst/>
              <a:ahLst/>
              <a:cxnLst/>
              <a:rect r="r" b="b" t="t" l="l"/>
              <a:pathLst>
                <a:path h="5906040" w="7335923">
                  <a:moveTo>
                    <a:pt x="0" y="0"/>
                  </a:moveTo>
                  <a:lnTo>
                    <a:pt x="7335923" y="0"/>
                  </a:lnTo>
                  <a:lnTo>
                    <a:pt x="7335923" y="5906040"/>
                  </a:lnTo>
                  <a:lnTo>
                    <a:pt x="0" y="5906040"/>
                  </a:lnTo>
                  <a:close/>
                </a:path>
              </a:pathLst>
            </a:custGeom>
            <a:solidFill>
              <a:srgbClr val="FFFFFF"/>
            </a:solidFill>
          </p:spPr>
        </p:sp>
      </p:grpSp>
      <p:grpSp>
        <p:nvGrpSpPr>
          <p:cNvPr name="Group 4" id="4"/>
          <p:cNvGrpSpPr/>
          <p:nvPr/>
        </p:nvGrpSpPr>
        <p:grpSpPr>
          <a:xfrm rot="-5400000">
            <a:off x="15784569" y="6996340"/>
            <a:ext cx="4599695" cy="407166"/>
            <a:chOff x="0" y="0"/>
            <a:chExt cx="3752725" cy="332192"/>
          </a:xfrm>
        </p:grpSpPr>
        <p:sp>
          <p:nvSpPr>
            <p:cNvPr name="Freeform 5" id="5"/>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grpSp>
        <p:nvGrpSpPr>
          <p:cNvPr name="Group 6" id="6"/>
          <p:cNvGrpSpPr/>
          <p:nvPr/>
        </p:nvGrpSpPr>
        <p:grpSpPr>
          <a:xfrm rot="-5400000">
            <a:off x="-2096264" y="3718132"/>
            <a:ext cx="4599695" cy="407166"/>
            <a:chOff x="0" y="0"/>
            <a:chExt cx="3752725" cy="332192"/>
          </a:xfrm>
        </p:grpSpPr>
        <p:sp>
          <p:nvSpPr>
            <p:cNvPr name="Freeform 7" id="7"/>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FFFFFF"/>
            </a:solidFill>
          </p:spPr>
        </p:sp>
      </p:grpSp>
      <p:sp>
        <p:nvSpPr>
          <p:cNvPr name="TextBox 8" id="8"/>
          <p:cNvSpPr txBox="true"/>
          <p:nvPr/>
        </p:nvSpPr>
        <p:spPr>
          <a:xfrm rot="0">
            <a:off x="9677061" y="638175"/>
            <a:ext cx="6538699" cy="1466718"/>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Lato 1 Bold"/>
              </a:rPr>
              <a:t>Identify and analyze the factors that significantly influence loan approval and default.</a:t>
            </a:r>
          </a:p>
        </p:txBody>
      </p:sp>
      <p:sp>
        <p:nvSpPr>
          <p:cNvPr name="TextBox 9" id="9"/>
          <p:cNvSpPr txBox="true"/>
          <p:nvPr/>
        </p:nvSpPr>
        <p:spPr>
          <a:xfrm rot="0">
            <a:off x="10493742" y="2939375"/>
            <a:ext cx="4905338" cy="1466718"/>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Lato 1 Bold"/>
              </a:rPr>
              <a:t>Develop and compare different machine learning models for loan prediction. </a:t>
            </a:r>
          </a:p>
        </p:txBody>
      </p:sp>
      <p:sp>
        <p:nvSpPr>
          <p:cNvPr name="TextBox 10" id="10"/>
          <p:cNvSpPr txBox="true"/>
          <p:nvPr/>
        </p:nvSpPr>
        <p:spPr>
          <a:xfrm rot="0">
            <a:off x="10263724" y="5240576"/>
            <a:ext cx="5365373" cy="1952449"/>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Lato 1 Bold"/>
              </a:rPr>
              <a:t>Optimize model performance through hyperparameter tuning and feature engineering. </a:t>
            </a:r>
          </a:p>
        </p:txBody>
      </p:sp>
      <p:sp>
        <p:nvSpPr>
          <p:cNvPr name="TextBox 11" id="11"/>
          <p:cNvSpPr txBox="true"/>
          <p:nvPr/>
        </p:nvSpPr>
        <p:spPr>
          <a:xfrm rot="0">
            <a:off x="9941063" y="7791582"/>
            <a:ext cx="6010695" cy="1466718"/>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Lato 1 Bold"/>
              </a:rPr>
              <a:t>Evaluate the model'sgeneralizability and robustness</a:t>
            </a:r>
          </a:p>
        </p:txBody>
      </p:sp>
      <p:sp>
        <p:nvSpPr>
          <p:cNvPr name="TextBox 12" id="12"/>
          <p:cNvSpPr txBox="true"/>
          <p:nvPr/>
        </p:nvSpPr>
        <p:spPr>
          <a:xfrm rot="0">
            <a:off x="869436" y="3067270"/>
            <a:ext cx="7948005" cy="2076230"/>
          </a:xfrm>
          <a:prstGeom prst="rect">
            <a:avLst/>
          </a:prstGeom>
        </p:spPr>
        <p:txBody>
          <a:bodyPr anchor="t" rtlCol="false" tIns="0" lIns="0" bIns="0" rIns="0">
            <a:spAutoFit/>
          </a:bodyPr>
          <a:lstStyle/>
          <a:p>
            <a:pPr algn="ctr">
              <a:lnSpc>
                <a:spcPts val="7920"/>
              </a:lnSpc>
            </a:pPr>
            <a:r>
              <a:rPr lang="en-US" sz="6600">
                <a:solidFill>
                  <a:srgbClr val="FFFFFF"/>
                </a:solidFill>
                <a:latin typeface="Horizon"/>
              </a:rPr>
              <a:t>Problem Statement</a:t>
            </a:r>
          </a:p>
        </p:txBody>
      </p:sp>
      <p:sp>
        <p:nvSpPr>
          <p:cNvPr name="Freeform 13" id="13"/>
          <p:cNvSpPr/>
          <p:nvPr/>
        </p:nvSpPr>
        <p:spPr>
          <a:xfrm flipH="false" flipV="false" rot="0">
            <a:off x="4253949" y="5540536"/>
            <a:ext cx="3663687" cy="3717764"/>
          </a:xfrm>
          <a:custGeom>
            <a:avLst/>
            <a:gdLst/>
            <a:ahLst/>
            <a:cxnLst/>
            <a:rect r="r" b="b" t="t" l="l"/>
            <a:pathLst>
              <a:path h="3717764" w="3663687">
                <a:moveTo>
                  <a:pt x="0" y="0"/>
                </a:moveTo>
                <a:lnTo>
                  <a:pt x="3663688" y="0"/>
                </a:lnTo>
                <a:lnTo>
                  <a:pt x="3663688" y="3717764"/>
                </a:lnTo>
                <a:lnTo>
                  <a:pt x="0" y="3717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60593" y="1028700"/>
            <a:ext cx="10523347" cy="109526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58699F"/>
                </a:solidFill>
                <a:latin typeface="Lato 1 Bold"/>
              </a:rPr>
              <a:t>Project Objectives</a:t>
            </a:r>
          </a:p>
        </p:txBody>
      </p:sp>
      <p:sp>
        <p:nvSpPr>
          <p:cNvPr name="TextBox 3" id="3"/>
          <p:cNvSpPr txBox="true"/>
          <p:nvPr/>
        </p:nvSpPr>
        <p:spPr>
          <a:xfrm rot="0">
            <a:off x="490493" y="3647431"/>
            <a:ext cx="3075998" cy="4445784"/>
          </a:xfrm>
          <a:prstGeom prst="rect">
            <a:avLst/>
          </a:prstGeom>
        </p:spPr>
        <p:txBody>
          <a:bodyPr anchor="t" rtlCol="false" tIns="0" lIns="0" bIns="0" rIns="0">
            <a:spAutoFit/>
          </a:bodyPr>
          <a:lstStyle/>
          <a:p>
            <a:pPr algn="ctr" marL="0" indent="0" lvl="0">
              <a:lnSpc>
                <a:spcPts val="5059"/>
              </a:lnSpc>
              <a:spcBef>
                <a:spcPct val="0"/>
              </a:spcBef>
            </a:pPr>
            <a:r>
              <a:rPr lang="en-US" sz="3891">
                <a:solidFill>
                  <a:srgbClr val="000000"/>
                </a:solidFill>
                <a:latin typeface="Lato 2 Bold"/>
              </a:rPr>
              <a:t> Develop a machine learning model to predict loan approval or default </a:t>
            </a:r>
            <a:r>
              <a:rPr lang="en-US" sz="3891">
                <a:solidFill>
                  <a:srgbClr val="000000"/>
                </a:solidFill>
                <a:latin typeface="Lato 2"/>
              </a:rPr>
              <a:t> </a:t>
            </a:r>
          </a:p>
        </p:txBody>
      </p:sp>
      <p:sp>
        <p:nvSpPr>
          <p:cNvPr name="AutoShape 4" id="4"/>
          <p:cNvSpPr/>
          <p:nvPr/>
        </p:nvSpPr>
        <p:spPr>
          <a:xfrm rot="0">
            <a:off x="1028700" y="2840581"/>
            <a:ext cx="16230600" cy="0"/>
          </a:xfrm>
          <a:prstGeom prst="line">
            <a:avLst/>
          </a:prstGeom>
          <a:ln cap="flat" w="57150">
            <a:solidFill>
              <a:srgbClr val="58699F"/>
            </a:solidFill>
            <a:prstDash val="solid"/>
            <a:headEnd type="none" len="sm" w="sm"/>
            <a:tailEnd type="none" len="sm" w="sm"/>
          </a:ln>
        </p:spPr>
      </p:sp>
      <p:sp>
        <p:nvSpPr>
          <p:cNvPr name="AutoShape 5" id="5"/>
          <p:cNvSpPr/>
          <p:nvPr/>
        </p:nvSpPr>
        <p:spPr>
          <a:xfrm flipV="true">
            <a:off x="3756990" y="3348355"/>
            <a:ext cx="0" cy="5606998"/>
          </a:xfrm>
          <a:prstGeom prst="line">
            <a:avLst/>
          </a:prstGeom>
          <a:ln cap="flat" w="57150">
            <a:solidFill>
              <a:srgbClr val="58699F"/>
            </a:solidFill>
            <a:prstDash val="solid"/>
            <a:headEnd type="none" len="sm" w="sm"/>
            <a:tailEnd type="none" len="sm" w="sm"/>
          </a:ln>
        </p:spPr>
      </p:sp>
      <p:grpSp>
        <p:nvGrpSpPr>
          <p:cNvPr name="Group 6" id="6"/>
          <p:cNvGrpSpPr/>
          <p:nvPr/>
        </p:nvGrpSpPr>
        <p:grpSpPr>
          <a:xfrm rot="0">
            <a:off x="12383203" y="9879834"/>
            <a:ext cx="4599695" cy="407166"/>
            <a:chOff x="0" y="0"/>
            <a:chExt cx="3752725" cy="332192"/>
          </a:xfrm>
        </p:grpSpPr>
        <p:sp>
          <p:nvSpPr>
            <p:cNvPr name="Freeform 7" id="7"/>
            <p:cNvSpPr/>
            <p:nvPr/>
          </p:nvSpPr>
          <p:spPr>
            <a:xfrm flipH="false" flipV="false" rot="0">
              <a:off x="0" y="0"/>
              <a:ext cx="3752726" cy="332192"/>
            </a:xfrm>
            <a:custGeom>
              <a:avLst/>
              <a:gdLst/>
              <a:ahLst/>
              <a:cxnLst/>
              <a:rect r="r" b="b" t="t" l="l"/>
              <a:pathLst>
                <a:path h="332192" w="3752726">
                  <a:moveTo>
                    <a:pt x="0" y="0"/>
                  </a:moveTo>
                  <a:lnTo>
                    <a:pt x="3752726" y="0"/>
                  </a:lnTo>
                  <a:lnTo>
                    <a:pt x="3752726" y="332192"/>
                  </a:lnTo>
                  <a:lnTo>
                    <a:pt x="0" y="332192"/>
                  </a:lnTo>
                  <a:close/>
                </a:path>
              </a:pathLst>
            </a:custGeom>
            <a:solidFill>
              <a:srgbClr val="58699F"/>
            </a:solidFill>
          </p:spPr>
        </p:sp>
      </p:grpSp>
      <p:sp>
        <p:nvSpPr>
          <p:cNvPr name="AutoShape 8" id="8"/>
          <p:cNvSpPr/>
          <p:nvPr/>
        </p:nvSpPr>
        <p:spPr>
          <a:xfrm flipV="true">
            <a:off x="11542522" y="3348355"/>
            <a:ext cx="0" cy="5606998"/>
          </a:xfrm>
          <a:prstGeom prst="line">
            <a:avLst/>
          </a:prstGeom>
          <a:ln cap="flat" w="19050">
            <a:solidFill>
              <a:srgbClr val="58699F"/>
            </a:solidFill>
            <a:prstDash val="solid"/>
            <a:headEnd type="none" len="sm" w="sm"/>
            <a:tailEnd type="none" len="sm" w="sm"/>
          </a:ln>
        </p:spPr>
      </p:sp>
      <p:sp>
        <p:nvSpPr>
          <p:cNvPr name="TextBox 9" id="9"/>
          <p:cNvSpPr txBox="true"/>
          <p:nvPr/>
        </p:nvSpPr>
        <p:spPr>
          <a:xfrm rot="0">
            <a:off x="4081234" y="4689267"/>
            <a:ext cx="3104704" cy="2400212"/>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Lato 1 Bold"/>
              </a:rPr>
              <a:t>Identify the key factors influencing loan repayment</a:t>
            </a:r>
          </a:p>
        </p:txBody>
      </p:sp>
      <p:sp>
        <p:nvSpPr>
          <p:cNvPr name="TextBox 10" id="10"/>
          <p:cNvSpPr txBox="true"/>
          <p:nvPr/>
        </p:nvSpPr>
        <p:spPr>
          <a:xfrm rot="0">
            <a:off x="7670172" y="5289320"/>
            <a:ext cx="3904188" cy="1200106"/>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Lato 1 Bold"/>
              </a:rPr>
              <a:t>Optimize model performance </a:t>
            </a:r>
          </a:p>
        </p:txBody>
      </p:sp>
      <p:sp>
        <p:nvSpPr>
          <p:cNvPr name="TextBox 11" id="11"/>
          <p:cNvSpPr txBox="true"/>
          <p:nvPr/>
        </p:nvSpPr>
        <p:spPr>
          <a:xfrm rot="0">
            <a:off x="11724826" y="4389241"/>
            <a:ext cx="2777250" cy="3000265"/>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Lato 1 Bold"/>
              </a:rPr>
              <a:t>Evaluate </a:t>
            </a:r>
          </a:p>
          <a:p>
            <a:pPr algn="ctr">
              <a:lnSpc>
                <a:spcPts val="4799"/>
              </a:lnSpc>
              <a:spcBef>
                <a:spcPct val="0"/>
              </a:spcBef>
            </a:pPr>
            <a:r>
              <a:rPr lang="en-US" sz="3999">
                <a:solidFill>
                  <a:srgbClr val="000000"/>
                </a:solidFill>
                <a:latin typeface="Lato 1 Bold"/>
              </a:rPr>
              <a:t>the model's generalizability and </a:t>
            </a:r>
          </a:p>
          <a:p>
            <a:pPr algn="ctr">
              <a:lnSpc>
                <a:spcPts val="4799"/>
              </a:lnSpc>
              <a:spcBef>
                <a:spcPct val="0"/>
              </a:spcBef>
            </a:pPr>
            <a:r>
              <a:rPr lang="en-US" sz="3999">
                <a:solidFill>
                  <a:srgbClr val="000000"/>
                </a:solidFill>
                <a:latin typeface="Lato 1 Bold"/>
              </a:rPr>
              <a:t>robustness.</a:t>
            </a:r>
          </a:p>
        </p:txBody>
      </p:sp>
      <p:sp>
        <p:nvSpPr>
          <p:cNvPr name="TextBox 12" id="12"/>
          <p:cNvSpPr txBox="true"/>
          <p:nvPr/>
        </p:nvSpPr>
        <p:spPr>
          <a:xfrm rot="0">
            <a:off x="14883075" y="4389241"/>
            <a:ext cx="2576250" cy="3000265"/>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Lato 1 Bold"/>
              </a:rPr>
              <a:t>Develop a user-friendly interface or dashboard</a:t>
            </a:r>
          </a:p>
        </p:txBody>
      </p:sp>
      <p:sp>
        <p:nvSpPr>
          <p:cNvPr name="AutoShape 13" id="13"/>
          <p:cNvSpPr/>
          <p:nvPr/>
        </p:nvSpPr>
        <p:spPr>
          <a:xfrm flipV="true">
            <a:off x="14711625" y="3348355"/>
            <a:ext cx="0" cy="5606998"/>
          </a:xfrm>
          <a:prstGeom prst="line">
            <a:avLst/>
          </a:prstGeom>
          <a:ln cap="flat" w="57150">
            <a:solidFill>
              <a:srgbClr val="58699F"/>
            </a:solidFill>
            <a:prstDash val="solid"/>
            <a:headEnd type="none" len="sm" w="sm"/>
            <a:tailEnd type="none" len="sm" w="sm"/>
          </a:ln>
        </p:spPr>
      </p:sp>
      <p:sp>
        <p:nvSpPr>
          <p:cNvPr name="AutoShape 14" id="14"/>
          <p:cNvSpPr/>
          <p:nvPr/>
        </p:nvSpPr>
        <p:spPr>
          <a:xfrm flipV="true">
            <a:off x="11513947" y="3348355"/>
            <a:ext cx="0" cy="5606998"/>
          </a:xfrm>
          <a:prstGeom prst="line">
            <a:avLst/>
          </a:prstGeom>
          <a:ln cap="flat" w="57150">
            <a:solidFill>
              <a:srgbClr val="58699F"/>
            </a:solidFill>
            <a:prstDash val="solid"/>
            <a:headEnd type="none" len="sm" w="sm"/>
            <a:tailEnd type="none" len="sm" w="sm"/>
          </a:ln>
        </p:spPr>
      </p:sp>
      <p:sp>
        <p:nvSpPr>
          <p:cNvPr name="AutoShape 15" id="15"/>
          <p:cNvSpPr/>
          <p:nvPr/>
        </p:nvSpPr>
        <p:spPr>
          <a:xfrm flipV="true">
            <a:off x="7641597" y="3348355"/>
            <a:ext cx="0" cy="5606998"/>
          </a:xfrm>
          <a:prstGeom prst="line">
            <a:avLst/>
          </a:prstGeom>
          <a:ln cap="flat" w="57150">
            <a:solidFill>
              <a:srgbClr val="58699F"/>
            </a:solidFill>
            <a:prstDash val="solid"/>
            <a:headEnd type="none" len="sm" w="sm"/>
            <a:tailEnd type="none" len="sm" w="sm"/>
          </a:ln>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sp>
        <p:nvSpPr>
          <p:cNvPr name="Freeform 2" id="2"/>
          <p:cNvSpPr/>
          <p:nvPr/>
        </p:nvSpPr>
        <p:spPr>
          <a:xfrm flipH="false" flipV="false" rot="654994">
            <a:off x="436831" y="6153836"/>
            <a:ext cx="4439278" cy="5037478"/>
          </a:xfrm>
          <a:custGeom>
            <a:avLst/>
            <a:gdLst/>
            <a:ahLst/>
            <a:cxnLst/>
            <a:rect r="r" b="b" t="t" l="l"/>
            <a:pathLst>
              <a:path h="5037478" w="4439278">
                <a:moveTo>
                  <a:pt x="0" y="0"/>
                </a:moveTo>
                <a:lnTo>
                  <a:pt x="4439278" y="0"/>
                </a:lnTo>
                <a:lnTo>
                  <a:pt x="4439278" y="5037478"/>
                </a:lnTo>
                <a:lnTo>
                  <a:pt x="0" y="5037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1468" y="-957369"/>
            <a:ext cx="7315200" cy="3593592"/>
          </a:xfrm>
          <a:custGeom>
            <a:avLst/>
            <a:gdLst/>
            <a:ahLst/>
            <a:cxnLst/>
            <a:rect r="r" b="b" t="t" l="l"/>
            <a:pathLst>
              <a:path h="3593592" w="7315200">
                <a:moveTo>
                  <a:pt x="0" y="0"/>
                </a:moveTo>
                <a:lnTo>
                  <a:pt x="7315200" y="0"/>
                </a:lnTo>
                <a:lnTo>
                  <a:pt x="7315200" y="3593592"/>
                </a:lnTo>
                <a:lnTo>
                  <a:pt x="0" y="359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3757359"/>
            <a:ext cx="18288000" cy="2276255"/>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Horizon"/>
              </a:rPr>
              <a:t>DATA ACQUISITION AND EXPLORATION </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8699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7007" y="2020652"/>
            <a:ext cx="8803932" cy="5746033"/>
            <a:chOff x="0" y="0"/>
            <a:chExt cx="19050000" cy="12433300"/>
          </a:xfrm>
        </p:grpSpPr>
        <p:sp>
          <p:nvSpPr>
            <p:cNvPr name="Freeform 3" id="3"/>
            <p:cNvSpPr/>
            <p:nvPr/>
          </p:nvSpPr>
          <p:spPr>
            <a:xfrm flipH="false" flipV="false" rot="0">
              <a:off x="1452880" y="587121"/>
              <a:ext cx="16166846" cy="10116185"/>
            </a:xfrm>
            <a:custGeom>
              <a:avLst/>
              <a:gdLst/>
              <a:ahLst/>
              <a:cxnLst/>
              <a:rect r="r" b="b" t="t" l="l"/>
              <a:pathLst>
                <a:path h="10116185" w="16166846">
                  <a:moveTo>
                    <a:pt x="16166846" y="0"/>
                  </a:moveTo>
                  <a:lnTo>
                    <a:pt x="16166846" y="10116185"/>
                  </a:lnTo>
                  <a:lnTo>
                    <a:pt x="0" y="10116185"/>
                  </a:lnTo>
                  <a:lnTo>
                    <a:pt x="0" y="0"/>
                  </a:lnTo>
                  <a:lnTo>
                    <a:pt x="16166846" y="0"/>
                  </a:lnTo>
                  <a:close/>
                </a:path>
              </a:pathLst>
            </a:custGeom>
            <a:blipFill>
              <a:blip r:embed="rId2"/>
              <a:stretch>
                <a:fillRect l="-1196" t="0" r="-1196" b="0"/>
              </a:stretch>
            </a:blipFill>
          </p:spPr>
        </p:sp>
        <p:sp>
          <p:nvSpPr>
            <p:cNvPr name="Freeform 4" id="4"/>
            <p:cNvSpPr/>
            <p:nvPr/>
          </p:nvSpPr>
          <p:spPr>
            <a:xfrm flipH="false" flipV="false" rot="0">
              <a:off x="0" y="0"/>
              <a:ext cx="19050000" cy="12433300"/>
            </a:xfrm>
            <a:custGeom>
              <a:avLst/>
              <a:gdLst/>
              <a:ahLst/>
              <a:cxnLst/>
              <a:rect r="r" b="b" t="t" l="l"/>
              <a:pathLst>
                <a:path h="12433300" w="19050000">
                  <a:moveTo>
                    <a:pt x="19050000" y="0"/>
                  </a:moveTo>
                  <a:lnTo>
                    <a:pt x="19050000" y="12433300"/>
                  </a:lnTo>
                  <a:lnTo>
                    <a:pt x="0" y="12433300"/>
                  </a:lnTo>
                  <a:lnTo>
                    <a:pt x="0" y="0"/>
                  </a:lnTo>
                  <a:lnTo>
                    <a:pt x="19050000" y="0"/>
                  </a:lnTo>
                  <a:close/>
                </a:path>
              </a:pathLst>
            </a:custGeom>
            <a:blipFill>
              <a:blip r:embed="rId3"/>
              <a:stretch>
                <a:fillRect l="-301" t="0" r="-301" b="0"/>
              </a:stretch>
            </a:blipFill>
          </p:spPr>
        </p:sp>
      </p:grpSp>
      <p:grpSp>
        <p:nvGrpSpPr>
          <p:cNvPr name="Group 5" id="5"/>
          <p:cNvGrpSpPr>
            <a:grpSpLocks noChangeAspect="true"/>
          </p:cNvGrpSpPr>
          <p:nvPr/>
        </p:nvGrpSpPr>
        <p:grpSpPr>
          <a:xfrm rot="0">
            <a:off x="9220939" y="2020652"/>
            <a:ext cx="8803932" cy="5746033"/>
            <a:chOff x="0" y="0"/>
            <a:chExt cx="19050000" cy="12433300"/>
          </a:xfrm>
        </p:grpSpPr>
        <p:sp>
          <p:nvSpPr>
            <p:cNvPr name="Freeform 6" id="6"/>
            <p:cNvSpPr/>
            <p:nvPr/>
          </p:nvSpPr>
          <p:spPr>
            <a:xfrm flipH="false" flipV="false" rot="0">
              <a:off x="1452880" y="587121"/>
              <a:ext cx="16166846" cy="10116185"/>
            </a:xfrm>
            <a:custGeom>
              <a:avLst/>
              <a:gdLst/>
              <a:ahLst/>
              <a:cxnLst/>
              <a:rect r="r" b="b" t="t" l="l"/>
              <a:pathLst>
                <a:path h="10116185" w="16166846">
                  <a:moveTo>
                    <a:pt x="16166846" y="0"/>
                  </a:moveTo>
                  <a:lnTo>
                    <a:pt x="16166846" y="10116185"/>
                  </a:lnTo>
                  <a:lnTo>
                    <a:pt x="0" y="10116185"/>
                  </a:lnTo>
                  <a:lnTo>
                    <a:pt x="0" y="0"/>
                  </a:lnTo>
                  <a:lnTo>
                    <a:pt x="16166846" y="0"/>
                  </a:lnTo>
                  <a:close/>
                </a:path>
              </a:pathLst>
            </a:custGeom>
            <a:blipFill>
              <a:blip r:embed="rId4"/>
              <a:stretch>
                <a:fillRect l="-2456" t="0" r="-2456" b="0"/>
              </a:stretch>
            </a:blipFill>
          </p:spPr>
        </p:sp>
        <p:sp>
          <p:nvSpPr>
            <p:cNvPr name="Freeform 7" id="7"/>
            <p:cNvSpPr/>
            <p:nvPr/>
          </p:nvSpPr>
          <p:spPr>
            <a:xfrm flipH="false" flipV="false" rot="0">
              <a:off x="0" y="0"/>
              <a:ext cx="19050000" cy="12433300"/>
            </a:xfrm>
            <a:custGeom>
              <a:avLst/>
              <a:gdLst/>
              <a:ahLst/>
              <a:cxnLst/>
              <a:rect r="r" b="b" t="t" l="l"/>
              <a:pathLst>
                <a:path h="12433300" w="19050000">
                  <a:moveTo>
                    <a:pt x="19050000" y="0"/>
                  </a:moveTo>
                  <a:lnTo>
                    <a:pt x="19050000" y="12433300"/>
                  </a:lnTo>
                  <a:lnTo>
                    <a:pt x="0" y="12433300"/>
                  </a:lnTo>
                  <a:lnTo>
                    <a:pt x="0" y="0"/>
                  </a:lnTo>
                  <a:lnTo>
                    <a:pt x="19050000" y="0"/>
                  </a:lnTo>
                  <a:close/>
                </a:path>
              </a:pathLst>
            </a:custGeom>
            <a:blipFill>
              <a:blip r:embed="rId3"/>
              <a:stretch>
                <a:fillRect l="-301" t="0" r="-301" b="0"/>
              </a:stretch>
            </a:blipFill>
          </p:spPr>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DAGAcGJ7AtA</dc:identifier>
  <dcterms:modified xsi:type="dcterms:W3CDTF">2011-08-01T06:04:30Z</dcterms:modified>
  <cp:revision>1</cp:revision>
  <dc:title>Simple Presentation Template Financial Reports</dc:title>
</cp:coreProperties>
</file>